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3" r:id="rId5"/>
    <p:sldId id="260" r:id="rId6"/>
    <p:sldId id="261" r:id="rId7"/>
    <p:sldId id="293" r:id="rId8"/>
    <p:sldId id="294" r:id="rId9"/>
    <p:sldId id="295" r:id="rId10"/>
    <p:sldId id="296" r:id="rId11"/>
    <p:sldId id="286" r:id="rId12"/>
    <p:sldId id="298" r:id="rId13"/>
    <p:sldId id="308" r:id="rId14"/>
    <p:sldId id="309" r:id="rId15"/>
    <p:sldId id="307" r:id="rId16"/>
    <p:sldId id="306" r:id="rId17"/>
    <p:sldId id="302" r:id="rId18"/>
    <p:sldId id="303" r:id="rId19"/>
    <p:sldId id="310" r:id="rId20"/>
    <p:sldId id="289" r:id="rId2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AEECBD"/>
    <a:srgbClr val="70C252"/>
    <a:srgbClr val="4EBE61"/>
    <a:srgbClr val="59B384"/>
    <a:srgbClr val="C2E5B5"/>
    <a:srgbClr val="BBE2AD"/>
    <a:srgbClr val="97D382"/>
    <a:srgbClr val="C2E18F"/>
    <a:srgbClr val="B3F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6" autoAdjust="0"/>
    <p:restoredTop sz="42805" autoAdjust="0"/>
  </p:normalViewPr>
  <p:slideViewPr>
    <p:cSldViewPr snapToGrid="0">
      <p:cViewPr varScale="1">
        <p:scale>
          <a:sx n="114" d="100"/>
          <a:sy n="114" d="100"/>
        </p:scale>
        <p:origin x="558" y="114"/>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0B41B65-3F75-4276-9707-4AFA855CCDFD}" type="datetime1">
              <a:rPr lang="es-ES" smtClean="0"/>
              <a:t>10/12/2019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F816868-EF27-4F29-9C61-917DA3548B9D}" type="datetime1">
              <a:rPr lang="es-ES" noProof="0" smtClean="0"/>
              <a:t>10/12/2019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es-ES" noProof="0" smtClean="0"/>
              <a:t>‹#›</a:t>
            </a:fld>
            <a:endParaRPr lang="es-E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1</a:t>
            </a:fld>
            <a:endParaRPr lang="es-ES" dirty="0"/>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11</a:t>
            </a:fld>
            <a:endParaRPr lang="es-ES"/>
          </a:p>
        </p:txBody>
      </p:sp>
    </p:spTree>
    <p:extLst>
      <p:ext uri="{BB962C8B-B14F-4D97-AF65-F5344CB8AC3E}">
        <p14:creationId xmlns:p14="http://schemas.microsoft.com/office/powerpoint/2010/main" val="422063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12</a:t>
            </a:fld>
            <a:endParaRPr lang="es-ES"/>
          </a:p>
        </p:txBody>
      </p:sp>
    </p:spTree>
    <p:extLst>
      <p:ext uri="{BB962C8B-B14F-4D97-AF65-F5344CB8AC3E}">
        <p14:creationId xmlns:p14="http://schemas.microsoft.com/office/powerpoint/2010/main" val="255306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13</a:t>
            </a:fld>
            <a:endParaRPr lang="es-ES"/>
          </a:p>
        </p:txBody>
      </p:sp>
    </p:spTree>
    <p:extLst>
      <p:ext uri="{BB962C8B-B14F-4D97-AF65-F5344CB8AC3E}">
        <p14:creationId xmlns:p14="http://schemas.microsoft.com/office/powerpoint/2010/main" val="273177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14</a:t>
            </a:fld>
            <a:endParaRPr lang="es-ES"/>
          </a:p>
        </p:txBody>
      </p:sp>
    </p:spTree>
    <p:extLst>
      <p:ext uri="{BB962C8B-B14F-4D97-AF65-F5344CB8AC3E}">
        <p14:creationId xmlns:p14="http://schemas.microsoft.com/office/powerpoint/2010/main" val="312153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15</a:t>
            </a:fld>
            <a:endParaRPr lang="es-ES"/>
          </a:p>
        </p:txBody>
      </p:sp>
    </p:spTree>
    <p:extLst>
      <p:ext uri="{BB962C8B-B14F-4D97-AF65-F5344CB8AC3E}">
        <p14:creationId xmlns:p14="http://schemas.microsoft.com/office/powerpoint/2010/main" val="109617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16</a:t>
            </a:fld>
            <a:endParaRPr lang="es-ES"/>
          </a:p>
        </p:txBody>
      </p:sp>
    </p:spTree>
    <p:extLst>
      <p:ext uri="{BB962C8B-B14F-4D97-AF65-F5344CB8AC3E}">
        <p14:creationId xmlns:p14="http://schemas.microsoft.com/office/powerpoint/2010/main" val="197471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2</a:t>
            </a:fld>
            <a:endParaRPr lang="es-ES" dirty="0"/>
          </a:p>
        </p:txBody>
      </p:sp>
    </p:spTree>
    <p:extLst>
      <p:ext uri="{BB962C8B-B14F-4D97-AF65-F5344CB8AC3E}">
        <p14:creationId xmlns:p14="http://schemas.microsoft.com/office/powerpoint/2010/main" val="4286744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3</a:t>
            </a:fld>
            <a:endParaRPr lang="es-ES" dirty="0"/>
          </a:p>
        </p:txBody>
      </p:sp>
    </p:spTree>
    <p:extLst>
      <p:ext uri="{BB962C8B-B14F-4D97-AF65-F5344CB8AC3E}">
        <p14:creationId xmlns:p14="http://schemas.microsoft.com/office/powerpoint/2010/main" val="10185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4</a:t>
            </a:fld>
            <a:endParaRPr lang="es-ES"/>
          </a:p>
        </p:txBody>
      </p:sp>
    </p:spTree>
    <p:extLst>
      <p:ext uri="{BB962C8B-B14F-4D97-AF65-F5344CB8AC3E}">
        <p14:creationId xmlns:p14="http://schemas.microsoft.com/office/powerpoint/2010/main" val="396963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5</a:t>
            </a:fld>
            <a:endParaRPr lang="es-ES"/>
          </a:p>
        </p:txBody>
      </p:sp>
    </p:spTree>
    <p:extLst>
      <p:ext uri="{BB962C8B-B14F-4D97-AF65-F5344CB8AC3E}">
        <p14:creationId xmlns:p14="http://schemas.microsoft.com/office/powerpoint/2010/main" val="224905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6</a:t>
            </a:fld>
            <a:endParaRPr lang="es-ES"/>
          </a:p>
        </p:txBody>
      </p:sp>
    </p:spTree>
    <p:extLst>
      <p:ext uri="{BB962C8B-B14F-4D97-AF65-F5344CB8AC3E}">
        <p14:creationId xmlns:p14="http://schemas.microsoft.com/office/powerpoint/2010/main" val="170348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7</a:t>
            </a:fld>
            <a:endParaRPr lang="es-ES"/>
          </a:p>
        </p:txBody>
      </p:sp>
    </p:spTree>
    <p:extLst>
      <p:ext uri="{BB962C8B-B14F-4D97-AF65-F5344CB8AC3E}">
        <p14:creationId xmlns:p14="http://schemas.microsoft.com/office/powerpoint/2010/main" val="42852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9</a:t>
            </a:fld>
            <a:endParaRPr lang="es-ES"/>
          </a:p>
        </p:txBody>
      </p:sp>
    </p:spTree>
    <p:extLst>
      <p:ext uri="{BB962C8B-B14F-4D97-AF65-F5344CB8AC3E}">
        <p14:creationId xmlns:p14="http://schemas.microsoft.com/office/powerpoint/2010/main" val="388862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10</a:t>
            </a:fld>
            <a:endParaRPr lang="es-ES"/>
          </a:p>
        </p:txBody>
      </p:sp>
    </p:spTree>
    <p:extLst>
      <p:ext uri="{BB962C8B-B14F-4D97-AF65-F5344CB8AC3E}">
        <p14:creationId xmlns:p14="http://schemas.microsoft.com/office/powerpoint/2010/main" val="35192060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ción larga">
    <p:bg>
      <p:bgPr>
        <a:solidFill>
          <a:schemeClr val="bg1">
            <a:lumMod val="95000"/>
          </a:schemeClr>
        </a:solidFill>
        <a:effectLst/>
      </p:bgPr>
    </p:bg>
    <p:spTree>
      <p:nvGrpSpPr>
        <p:cNvPr id="1" name=""/>
        <p:cNvGrpSpPr/>
        <p:nvPr/>
      </p:nvGrpSpPr>
      <p:grpSpPr>
        <a:xfrm>
          <a:off x="0" y="0"/>
          <a:ext cx="0" cy="0"/>
          <a:chOff x="0" y="0"/>
          <a:chExt cx="0" cy="0"/>
        </a:xfrm>
      </p:grpSpPr>
      <p:sp>
        <p:nvSpPr>
          <p:cNvPr id="18" name="Forma libre: Forma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12" name="Marcador de contenido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23" name="Marcador de posición de imagen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es-ES" noProof="0"/>
              <a:t>Inserte o arrastre y coloque </a:t>
            </a:r>
            <a:br>
              <a:rPr lang="es-ES" noProof="0"/>
            </a:br>
            <a:r>
              <a:rPr lang="es-ES" noProof="0"/>
              <a:t>Su foto</a:t>
            </a:r>
          </a:p>
        </p:txBody>
      </p:sp>
      <p:sp>
        <p:nvSpPr>
          <p:cNvPr id="20" name="Título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21" name="Subtítulo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pic>
        <p:nvPicPr>
          <p:cNvPr id="24" name="Imagen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a libre: Forma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3" name="Forma libre: Forma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10" name="Marcador de contenido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1</a:t>
            </a:r>
          </a:p>
        </p:txBody>
      </p:sp>
      <p:sp>
        <p:nvSpPr>
          <p:cNvPr id="6" name="Marcador de contenido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contenido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2</a:t>
            </a:r>
          </a:p>
        </p:txBody>
      </p:sp>
      <p:sp>
        <p:nvSpPr>
          <p:cNvPr id="8" name="Marcador de contenido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3</a:t>
            </a:r>
          </a:p>
        </p:txBody>
      </p:sp>
      <p:sp>
        <p:nvSpPr>
          <p:cNvPr id="9" name="Marcador de contenido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Título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es-ES" noProof="0"/>
          </a:p>
        </p:txBody>
      </p:sp>
      <p:sp>
        <p:nvSpPr>
          <p:cNvPr id="16" name="Marcador de número de diapositiva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7" name="Marcador de texto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24" name="Forma libre: Forma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6" name="Flecha: Derecha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Forma libre: Forma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9" name="Flecha: Derecha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Marcador de texto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5" name="Marcador de texto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20" name="Marcador de texto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2" name="Marcador de texto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3" name="Marcador de texto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4" name="Marcador de texto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5" name="Marcador de texto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6" name="Marcador de texto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7" name="Marcador de texto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40" name="Marcador de texto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es-ES" noProof="0"/>
              <a:t>Título del elemento</a:t>
            </a:r>
          </a:p>
        </p:txBody>
      </p:sp>
      <p:sp>
        <p:nvSpPr>
          <p:cNvPr id="41" name="Marcador de texto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a:t>Mes, año</a:t>
            </a:r>
          </a:p>
        </p:txBody>
      </p:sp>
      <p:sp>
        <p:nvSpPr>
          <p:cNvPr id="4" name="Título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39" name="Marcador de texto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embros del equipo 3">
    <p:spTree>
      <p:nvGrpSpPr>
        <p:cNvPr id="1" name=""/>
        <p:cNvGrpSpPr/>
        <p:nvPr/>
      </p:nvGrpSpPr>
      <p:grpSpPr>
        <a:xfrm>
          <a:off x="0" y="0"/>
          <a:ext cx="0" cy="0"/>
          <a:chOff x="0" y="0"/>
          <a:chExt cx="0" cy="0"/>
        </a:xfrm>
      </p:grpSpPr>
      <p:sp>
        <p:nvSpPr>
          <p:cNvPr id="28" name="Forma libre: Forma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9" name="Forma libre: Forma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27" name="Marcador de posición de imagen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6" name="Marcador de posición de imagen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5" name="Marcador de posición de imagen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39" name="Marcador de texto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2" name="Marcador de texto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3" name="Marcador de texto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5" name="Marcador de texto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6" name="Marcador de texto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7" name="Marcador de texto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9" name="Marcador de texto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50" name="Marcador de texto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51" name="Marcador de texto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 name="Título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1" name="Marcador de texto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30" name="Imagen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a libre: Forma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49" name="Forma libre: Forma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47" name="Marcador de posición de imagen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6" name="Marcador de posición de imagen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5" name="Marcador de posición de imagen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4" name="Marcador de posición de imagen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3" name="Marcador de posición de imagen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2" name="Marcador de posición de imagen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18" name="Marcador de texto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19" name="Marcador de texto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36" name="Marcador de texto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37" name="Marcador de texto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0" name="Marcador de texto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41" name="Marcador de texto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2" name="Marcador de texto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3" name="Marcador de texto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8" name="Marcador de texto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9" name="Marcador de texto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60" name="Marcador de texto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7" name="Marcador de texto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50" name="Imagen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con imagen">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es-ES" noProof="0"/>
              <a:t>Muchas </a:t>
            </a:r>
            <a:br>
              <a:rPr lang="es-ES" noProof="0"/>
            </a:br>
            <a:r>
              <a:rPr lang="es-ES" noProof="0"/>
              <a:t>gracias</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es-ES" noProof="0" smtClean="0"/>
              <a:pPr rtl="0"/>
              <a:t>‹#›</a:t>
            </a:fld>
            <a:endParaRPr lang="es-ES" noProof="0"/>
          </a:p>
        </p:txBody>
      </p:sp>
      <p:sp>
        <p:nvSpPr>
          <p:cNvPr id="9" name="Subtítulo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Nombre completo</a:t>
            </a:r>
          </a:p>
        </p:txBody>
      </p:sp>
      <p:sp>
        <p:nvSpPr>
          <p:cNvPr id="12" name="Marcador de texto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Teléfono</a:t>
            </a:r>
          </a:p>
        </p:txBody>
      </p:sp>
      <p:sp>
        <p:nvSpPr>
          <p:cNvPr id="13" name="Marcador de texto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es-ES" noProof="0"/>
              <a:t>Correo electrónico</a:t>
            </a:r>
          </a:p>
        </p:txBody>
      </p:sp>
      <p:sp>
        <p:nvSpPr>
          <p:cNvPr id="15" name="Marcador de texto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es-ES" noProof="0"/>
              <a:t>Sitio web</a:t>
            </a:r>
          </a:p>
        </p:txBody>
      </p:sp>
      <p:pic>
        <p:nvPicPr>
          <p:cNvPr id="17" name="Imagen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a libre: Forma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hasCustomPrompt="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9" name="Marcador de posición de imagen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es-ES" noProof="0" smtClean="0"/>
              <a:pPr algn="ctr" rtl="0"/>
              <a:t>‹#›</a:t>
            </a:fld>
            <a:endParaRPr lang="es-ES" noProof="0"/>
          </a:p>
        </p:txBody>
      </p:sp>
      <p:sp>
        <p:nvSpPr>
          <p:cNvPr id="12" name="Forma libre: Forma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es-ES" noProof="0"/>
          </a:p>
        </p:txBody>
      </p:sp>
      <p:sp>
        <p:nvSpPr>
          <p:cNvPr id="13" name="Marcador de posición de imagen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es-ES" noProof="0" smtClean="0"/>
              <a:pPr algn="ctr" rtl="0"/>
              <a:t>‹#›</a:t>
            </a:fld>
            <a:endParaRPr lang="es-ES" noProof="0"/>
          </a:p>
        </p:txBody>
      </p:sp>
      <p:pic>
        <p:nvPicPr>
          <p:cNvPr id="15" name="Imagen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Título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ñetas como iconos de 5X">
    <p:spTree>
      <p:nvGrpSpPr>
        <p:cNvPr id="1" name=""/>
        <p:cNvGrpSpPr/>
        <p:nvPr/>
      </p:nvGrpSpPr>
      <p:grpSpPr>
        <a:xfrm>
          <a:off x="0" y="0"/>
          <a:ext cx="0" cy="0"/>
          <a:chOff x="0" y="0"/>
          <a:chExt cx="0" cy="0"/>
        </a:xfrm>
      </p:grpSpPr>
      <p:sp>
        <p:nvSpPr>
          <p:cNvPr id="275" name="Forma libre: Forma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76" name="Forma libre: Forma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143" name="Forma libre: Forma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163" name="Forma libre: Forma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42" name="Forma libre: Forma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274" name="Forma libre: Forma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pPr rtl="0"/>
            <a:endParaRPr lang="es-ES" noProof="0"/>
          </a:p>
        </p:txBody>
      </p:sp>
      <p:sp>
        <p:nvSpPr>
          <p:cNvPr id="5" name="Marcador de texto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7" name="Marcador de posición de imagen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8" name="Marcador de posición de imagen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Marcador de posición de imagen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0" name="Marcador de posición de imagen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3" name="Marcador de texto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4" name="Marcador de texto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1" name="Marcador de posición de imagen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5" name="Marcador de texto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6" name="Marcador de texto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7" name="Marcador de pie de página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es-ES" noProof="0"/>
          </a:p>
        </p:txBody>
      </p:sp>
      <p:sp>
        <p:nvSpPr>
          <p:cNvPr id="18" name="Marcador de número de diapositiva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9" name="Título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8" name="Marcador de posición de pie de página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es-ES" noProof="0"/>
          </a:p>
        </p:txBody>
      </p:sp>
      <p:sp>
        <p:nvSpPr>
          <p:cNvPr id="9" name="Marcador de número de diapositiva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es-ES" noProof="0"/>
              <a:t>Editar estilos de texto del patrón</a:t>
            </a:r>
          </a:p>
        </p:txBody>
      </p:sp>
      <p:sp>
        <p:nvSpPr>
          <p:cNvPr id="2" name="Título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es-ES" noProof="0"/>
          </a:p>
        </p:txBody>
      </p:sp>
      <p:sp>
        <p:nvSpPr>
          <p:cNvPr id="10" name="Marcador de número de diapositiva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lumMod val="95000"/>
          </a:schemeClr>
        </a:solidFill>
        <a:effectLst/>
      </p:bgPr>
    </p:bg>
    <p:spTree>
      <p:nvGrpSpPr>
        <p:cNvPr id="1" name=""/>
        <p:cNvGrpSpPr/>
        <p:nvPr/>
      </p:nvGrpSpPr>
      <p:grpSpPr>
        <a:xfrm>
          <a:off x="0" y="0"/>
          <a:ext cx="0" cy="0"/>
          <a:chOff x="0" y="0"/>
          <a:chExt cx="0" cy="0"/>
        </a:xfrm>
      </p:grpSpPr>
      <p:sp>
        <p:nvSpPr>
          <p:cNvPr id="17" name="Forma libre: Forma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contenido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Título 9">
            <a:extLst>
              <a:ext uri="{FF2B5EF4-FFF2-40B4-BE49-F238E27FC236}">
                <a16:creationId xmlns:a16="http://schemas.microsoft.com/office/drawing/2014/main" id="{7674D4AD-4133-4DB9-B1FD-CF7D8D1B5034}"/>
              </a:ext>
            </a:extLst>
          </p:cNvPr>
          <p:cNvSpPr>
            <a:spLocks noGrp="1"/>
          </p:cNvSpPr>
          <p:nvPr>
            <p:ph type="title" hasCustomPrompt="1"/>
          </p:nvPr>
        </p:nvSpPr>
        <p:spPr>
          <a:xfrm>
            <a:off x="360000" y="359999"/>
            <a:ext cx="4186800" cy="3400227"/>
          </a:xfrm>
        </p:spPr>
        <p:txBody>
          <a:bodyPr rtlCol="0" anchor="b"/>
          <a:lstStyle/>
          <a:p>
            <a:pPr rtl="0"/>
            <a:r>
              <a:rPr lang="es-ES" noProof="0"/>
              <a:t>Haga clic para editar el estilo de título del patrón</a:t>
            </a:r>
          </a:p>
        </p:txBody>
      </p:sp>
      <p:sp>
        <p:nvSpPr>
          <p:cNvPr id="2" name="Marcador de pie de página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es-ES" noProof="0"/>
          </a:p>
        </p:txBody>
      </p:sp>
      <p:sp>
        <p:nvSpPr>
          <p:cNvPr id="5" name="Marcador de número de diapositiva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imagen 2" descr="Marcador de posición de imagen">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Inserte o arrastre y coloque su foto</a:t>
            </a:r>
          </a:p>
        </p:txBody>
      </p:sp>
      <p:sp>
        <p:nvSpPr>
          <p:cNvPr id="2" name="Título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es-ES" noProof="0"/>
              <a:t>Haga clic para modificar el estilo de título del patrón</a:t>
            </a:r>
          </a:p>
        </p:txBody>
      </p:sp>
      <p:sp>
        <p:nvSpPr>
          <p:cNvPr id="11" name="Marcador de posición de texto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ie de página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1">
    <p:spTree>
      <p:nvGrpSpPr>
        <p:cNvPr id="1" name=""/>
        <p:cNvGrpSpPr/>
        <p:nvPr/>
      </p:nvGrpSpPr>
      <p:grpSpPr>
        <a:xfrm>
          <a:off x="0" y="0"/>
          <a:ext cx="0" cy="0"/>
          <a:chOff x="0" y="0"/>
          <a:chExt cx="0" cy="0"/>
        </a:xfrm>
      </p:grpSpPr>
      <p:sp>
        <p:nvSpPr>
          <p:cNvPr id="23" name="Forma libre: Forma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24" name="Forma libre: Forma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25" name="Forma libre: Forma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0" name="Marcador de posición de imagen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1" name="Marcador de posición de imagen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2" name="Marcador de posición de imagen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es-ES" noProof="0"/>
          </a:p>
        </p:txBody>
      </p:sp>
      <p:sp>
        <p:nvSpPr>
          <p:cNvPr id="13" name="Marcador de número de diapositiva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6" name="Marcador de texto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a libre: Forma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21" name="Marcador de texto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Forma libre: Forma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0" name="Forma libre: Forma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37" name="Forma libre: Forma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34" name="Marcador de posición de imagen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5" name="Marcador de posición de imagen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6" name="Marcador de posición de imagen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0" name="Marcador de texto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pic>
        <p:nvPicPr>
          <p:cNvPr id="44" name="Imagen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como iconos de 4X Opció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a libre: Forma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30" name="Forma libre: Forma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9" name="Forma libre: Forma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40" name="Forma libre: Forma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41" name="Forma libre: Forma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33" name="Marcador de posición de imagen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4" name="Marcador de posición de imagen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7" name="Marcador de posición de imagen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5" name="Marcador de texto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26" name="Marcador de texto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8" name="Marcador de posición de imagen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7" name="Marcador de texto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4</a:t>
            </a:r>
          </a:p>
        </p:txBody>
      </p:sp>
      <p:sp>
        <p:nvSpPr>
          <p:cNvPr id="28" name="Marcador de texto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Marcador de pie de página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51" name="Título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52" name="Subtítulo 2">
            <a:extLst>
              <a:ext uri="{FF2B5EF4-FFF2-40B4-BE49-F238E27FC236}">
                <a16:creationId xmlns:a16="http://schemas.microsoft.com/office/drawing/2014/main" id="{3F5D994D-B125-4628-9E39-49308819F25B}"/>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53" name="Imagen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o digital">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1" name="Forma libre: Forma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es-ES" noProof="0"/>
          </a:p>
        </p:txBody>
      </p:sp>
      <p:sp>
        <p:nvSpPr>
          <p:cNvPr id="3" name="Marcador de pie de página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es-ES" noProof="0"/>
          </a:p>
        </p:txBody>
      </p:sp>
      <p:sp>
        <p:nvSpPr>
          <p:cNvPr id="4" name="Marcador de número de diapositiva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17" name="Título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18" name="Subtítulo 2">
            <a:extLst>
              <a:ext uri="{FF2B5EF4-FFF2-40B4-BE49-F238E27FC236}">
                <a16:creationId xmlns:a16="http://schemas.microsoft.com/office/drawing/2014/main" id="{0345838A-C221-4A96-A471-11032B0E2D0E}"/>
              </a:ext>
            </a:extLst>
          </p:cNvPr>
          <p:cNvSpPr>
            <a:spLocks noGrp="1"/>
          </p:cNvSpPr>
          <p:nvPr>
            <p:ph type="subTitle" idx="1" hasCustomPrompt="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22" name="Imagen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n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Marcador de posición de imagen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a:t>Inserte o arrastre y coloque su diseño de la pantalla aquí</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1</a:t>
            </a:r>
          </a:p>
        </p:txBody>
      </p:sp>
      <p:sp>
        <p:nvSpPr>
          <p:cNvPr id="4" name="Marcador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es-ES" noProof="0"/>
              <a:t>2</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D511B9E7-33BC-464B-B75C-73154C197648}"/>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es-ES" noProof="0"/>
          </a:p>
        </p:txBody>
      </p:sp>
      <p:sp>
        <p:nvSpPr>
          <p:cNvPr id="13" name="Marcador de texto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0" name="Marcador de número de diapositiva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es-ES" noProof="0"/>
          </a:p>
        </p:txBody>
      </p:sp>
      <p:sp>
        <p:nvSpPr>
          <p:cNvPr id="20" name="Forma libre: Forma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8" name="Marcador de texto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la sección</a:t>
            </a:r>
          </a:p>
        </p:txBody>
      </p:sp>
      <p:sp>
        <p:nvSpPr>
          <p:cNvPr id="9" name="Marcador de texto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sección</a:t>
            </a:r>
          </a:p>
        </p:txBody>
      </p:sp>
      <p:sp>
        <p:nvSpPr>
          <p:cNvPr id="19" name="Forma libre: Forma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es-ES" noProof="0"/>
          </a:p>
        </p:txBody>
      </p:sp>
      <p:sp>
        <p:nvSpPr>
          <p:cNvPr id="6" name="Marcador de texto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Encabezado de sección</a:t>
            </a:r>
          </a:p>
        </p:txBody>
      </p:sp>
      <p:sp>
        <p:nvSpPr>
          <p:cNvPr id="10" name="Marcador de texto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58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13" name="Marcador de contenido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1" name="Marcador de texto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2</a:t>
            </a:r>
          </a:p>
        </p:txBody>
      </p:sp>
      <p:sp>
        <p:nvSpPr>
          <p:cNvPr id="14" name="Marcador de texto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2" name="Marcador de texto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3</a:t>
            </a:r>
          </a:p>
        </p:txBody>
      </p:sp>
      <p:sp>
        <p:nvSpPr>
          <p:cNvPr id="15" name="Marcador de texto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4" name="Título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es-ES" noProof="0"/>
          </a:p>
        </p:txBody>
      </p:sp>
      <p:sp>
        <p:nvSpPr>
          <p:cNvPr id="17" name="Marcador de número de diapositiva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8" name="Marcador de texto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grpSp>
        <p:nvGrpSpPr>
          <p:cNvPr id="192" name="Grupo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a libre: Forma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nvGrpSpPr>
            <p:cNvPr id="182" name="Grupo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a libre: Forma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4" name="Forma libre: Forma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5" name="Forma libre: Forma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6" name="Forma libre: Forma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8" name="Forma libre: Forma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9" name="Forma libre: Forma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0" name="Forma libre: Forma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1" name="Forma libre: Forma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Marcador de texto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0" name="Marcador de texto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1" name="Marcador de texto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4" name="Título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es-ES" noProof="0"/>
          </a:p>
        </p:txBody>
      </p:sp>
      <p:pic>
        <p:nvPicPr>
          <p:cNvPr id="12" name="Imagen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Marcador de número de diapositiva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hyperlink" Target="Archivos_Circulares_22052019_WR_DH%20-%20SL.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6.wdp"/><Relationship Id="rId18" Type="http://schemas.microsoft.com/office/2007/relationships/hdphoto" Target="../media/hdphoto3.wdp"/><Relationship Id="rId3" Type="http://schemas.openxmlformats.org/officeDocument/2006/relationships/image" Target="../media/image39.png"/><Relationship Id="rId21" Type="http://schemas.openxmlformats.org/officeDocument/2006/relationships/image" Target="../media/image48.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46.png"/><Relationship Id="rId20"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29.png"/><Relationship Id="rId15" Type="http://schemas.openxmlformats.org/officeDocument/2006/relationships/image" Target="../media/image45.png"/><Relationship Id="rId23" Type="http://schemas.openxmlformats.org/officeDocument/2006/relationships/image" Target="../media/image50.png"/><Relationship Id="rId10" Type="http://schemas.microsoft.com/office/2007/relationships/hdphoto" Target="../media/hdphoto5.wdp"/><Relationship Id="rId19"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1.png"/><Relationship Id="rId22"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51.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mensajeria.supersalud.gov.co:8080/ExtranetQuejasReclamosV2.nsf/FTramite?openform" TargetMode="External"/><Relationship Id="rId4" Type="http://schemas.openxmlformats.org/officeDocument/2006/relationships/hyperlink" Target="mailto:anticorrupcion-vigilados@supersalud.gov.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Imagen 49">
            <a:extLst>
              <a:ext uri="{FF2B5EF4-FFF2-40B4-BE49-F238E27FC236}">
                <a16:creationId xmlns:a16="http://schemas.microsoft.com/office/drawing/2014/main" id="{479FAB75-0120-4A7F-B5FB-EDE2D1C1C17D}"/>
              </a:ext>
            </a:extLst>
          </p:cNvPr>
          <p:cNvPicPr>
            <a:picLocks noChangeAspect="1"/>
          </p:cNvPicPr>
          <p:nvPr/>
        </p:nvPicPr>
        <p:blipFill>
          <a:blip r:embed="rId3"/>
          <a:stretch>
            <a:fillRect/>
          </a:stretch>
        </p:blipFill>
        <p:spPr>
          <a:xfrm>
            <a:off x="1121482" y="992572"/>
            <a:ext cx="7009396" cy="2289663"/>
          </a:xfrm>
          <a:prstGeom prst="rect">
            <a:avLst/>
          </a:prstGeom>
        </p:spPr>
      </p:pic>
      <p:cxnSp>
        <p:nvCxnSpPr>
          <p:cNvPr id="64" name="Straight Connector 63">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71AB53"/>
            </a:solidFill>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6F424D2A-B2FD-4CAD-AE9C-5F0A71612601}"/>
              </a:ext>
            </a:extLst>
          </p:cNvPr>
          <p:cNvSpPr txBox="1"/>
          <p:nvPr/>
        </p:nvSpPr>
        <p:spPr>
          <a:xfrm>
            <a:off x="1775586" y="4053132"/>
            <a:ext cx="4153987" cy="1200329"/>
          </a:xfrm>
          <a:prstGeom prst="rect">
            <a:avLst/>
          </a:prstGeom>
          <a:noFill/>
        </p:spPr>
        <p:txBody>
          <a:bodyPr wrap="square" rtlCol="0">
            <a:spAutoFit/>
          </a:bodyPr>
          <a:lstStyle/>
          <a:p>
            <a:r>
              <a:rPr lang="es-CO" dirty="0"/>
              <a:t>Integrantes:</a:t>
            </a:r>
          </a:p>
          <a:p>
            <a:r>
              <a:rPr lang="es-CO" i="1" dirty="0"/>
              <a:t>Amalia Inés Alfonso Campuzano</a:t>
            </a:r>
          </a:p>
          <a:p>
            <a:r>
              <a:rPr lang="es-CO" i="1" dirty="0"/>
              <a:t>Carlos Andrés Medina Rivas</a:t>
            </a:r>
          </a:p>
          <a:p>
            <a:r>
              <a:rPr lang="es-CO" i="1" dirty="0"/>
              <a:t>Daniel Alberto Rosales Castro</a:t>
            </a:r>
          </a:p>
        </p:txBody>
      </p:sp>
      <p:cxnSp>
        <p:nvCxnSpPr>
          <p:cNvPr id="53" name="Conector recto 52">
            <a:extLst>
              <a:ext uri="{FF2B5EF4-FFF2-40B4-BE49-F238E27FC236}">
                <a16:creationId xmlns:a16="http://schemas.microsoft.com/office/drawing/2014/main" id="{335B0284-3F75-4659-AE40-96DCD98B15B8}"/>
              </a:ext>
            </a:extLst>
          </p:cNvPr>
          <p:cNvCxnSpPr/>
          <p:nvPr/>
        </p:nvCxnSpPr>
        <p:spPr>
          <a:xfrm>
            <a:off x="1121482" y="3425927"/>
            <a:ext cx="5462198" cy="0"/>
          </a:xfrm>
          <a:prstGeom prst="line">
            <a:avLst/>
          </a:prstGeom>
        </p:spPr>
        <p:style>
          <a:lnRef idx="2">
            <a:schemeClr val="accent4"/>
          </a:lnRef>
          <a:fillRef idx="0">
            <a:schemeClr val="accent4"/>
          </a:fillRef>
          <a:effectRef idx="1">
            <a:schemeClr val="accent4"/>
          </a:effectRef>
          <a:fontRef idx="minor">
            <a:schemeClr val="tx1"/>
          </a:fontRef>
        </p:style>
      </p:cxnSp>
      <p:sp>
        <p:nvSpPr>
          <p:cNvPr id="61" name="CuadroTexto 60">
            <a:extLst>
              <a:ext uri="{FF2B5EF4-FFF2-40B4-BE49-F238E27FC236}">
                <a16:creationId xmlns:a16="http://schemas.microsoft.com/office/drawing/2014/main" id="{39C25DE2-3F94-4C79-8365-19DF13C077D4}"/>
              </a:ext>
            </a:extLst>
          </p:cNvPr>
          <p:cNvSpPr txBox="1"/>
          <p:nvPr/>
        </p:nvSpPr>
        <p:spPr>
          <a:xfrm>
            <a:off x="951180" y="3425927"/>
            <a:ext cx="5802797" cy="41549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s-CO" sz="2100" b="1" i="1" dirty="0">
                <a:ln/>
                <a:solidFill>
                  <a:schemeClr val="accent4"/>
                </a:solidFill>
                <a:cs typeface="Arial" panose="020B0604020202020204" pitchFamily="34" charset="0"/>
              </a:rPr>
              <a:t>Arquitectura Empresarial y Transformación Digital</a:t>
            </a:r>
          </a:p>
        </p:txBody>
      </p:sp>
    </p:spTree>
    <p:extLst>
      <p:ext uri="{BB962C8B-B14F-4D97-AF65-F5344CB8AC3E}">
        <p14:creationId xmlns:p14="http://schemas.microsoft.com/office/powerpoint/2010/main" val="809263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10</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ESTADO ACTUAL</a:t>
            </a:r>
            <a:endParaRPr lang="es-ES" spc="0" dirty="0">
              <a:ln/>
              <a:solidFill>
                <a:srgbClr val="00B050"/>
              </a:solidFill>
              <a:latin typeface="+mn-lt"/>
              <a:cs typeface="Angsana New" panose="02020603050405020304" pitchFamily="18" charset="-34"/>
            </a:endParaRPr>
          </a:p>
        </p:txBody>
      </p:sp>
      <p:pic>
        <p:nvPicPr>
          <p:cNvPr id="10" name="Picture 2" descr="Imagen relacionada">
            <a:extLst>
              <a:ext uri="{FF2B5EF4-FFF2-40B4-BE49-F238E27FC236}">
                <a16:creationId xmlns:a16="http://schemas.microsoft.com/office/drawing/2014/main" id="{52663022-A9BF-4532-B4F5-DAD595CC4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903" y="2426732"/>
            <a:ext cx="1478415" cy="147841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2">
            <a:extLst>
              <a:ext uri="{FF2B5EF4-FFF2-40B4-BE49-F238E27FC236}">
                <a16:creationId xmlns:a16="http://schemas.microsoft.com/office/drawing/2014/main" id="{A9194B4A-D16B-47DA-B6A3-E0823598BF11}"/>
              </a:ext>
            </a:extLst>
          </p:cNvPr>
          <p:cNvSpPr txBox="1"/>
          <p:nvPr/>
        </p:nvSpPr>
        <p:spPr>
          <a:xfrm>
            <a:off x="1122574" y="1411069"/>
            <a:ext cx="1947071" cy="92333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Recibir datos</a:t>
            </a:r>
          </a:p>
          <a:p>
            <a:pPr algn="ctr"/>
            <a:r>
              <a:rPr lang="es-CO" dirty="0"/>
              <a:t>de entradas</a:t>
            </a:r>
          </a:p>
          <a:p>
            <a:pPr algn="ctr"/>
            <a:r>
              <a:rPr lang="es-CO" dirty="0"/>
              <a:t>(No estructurados)</a:t>
            </a:r>
          </a:p>
        </p:txBody>
      </p:sp>
      <p:pic>
        <p:nvPicPr>
          <p:cNvPr id="12" name="Picture 4" descr="Resultado de imagen para procesar png">
            <a:extLst>
              <a:ext uri="{FF2B5EF4-FFF2-40B4-BE49-F238E27FC236}">
                <a16:creationId xmlns:a16="http://schemas.microsoft.com/office/drawing/2014/main" id="{08B18E2C-9312-4A15-BF56-85B4D7CDB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659" y="2242066"/>
            <a:ext cx="1459077" cy="145907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1">
            <a:extLst>
              <a:ext uri="{FF2B5EF4-FFF2-40B4-BE49-F238E27FC236}">
                <a16:creationId xmlns:a16="http://schemas.microsoft.com/office/drawing/2014/main" id="{544EF418-49D2-4004-AB4E-B0E86A3FD725}"/>
              </a:ext>
            </a:extLst>
          </p:cNvPr>
          <p:cNvSpPr txBox="1"/>
          <p:nvPr/>
        </p:nvSpPr>
        <p:spPr>
          <a:xfrm>
            <a:off x="3838394" y="1549568"/>
            <a:ext cx="2257606" cy="646331"/>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Ambiente operacional</a:t>
            </a:r>
          </a:p>
          <a:p>
            <a:pPr algn="ctr"/>
            <a:r>
              <a:rPr lang="es-CO" dirty="0"/>
              <a:t>(Estructurados)</a:t>
            </a:r>
          </a:p>
        </p:txBody>
      </p:sp>
      <p:pic>
        <p:nvPicPr>
          <p:cNvPr id="14" name="Picture 12" descr="Resultado de imagen para analisis png">
            <a:extLst>
              <a:ext uri="{FF2B5EF4-FFF2-40B4-BE49-F238E27FC236}">
                <a16:creationId xmlns:a16="http://schemas.microsoft.com/office/drawing/2014/main" id="{56E82BFA-A449-40D5-80D0-EF8A0A91C1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3017" y="2426732"/>
            <a:ext cx="1189079" cy="118907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5">
            <a:extLst>
              <a:ext uri="{FF2B5EF4-FFF2-40B4-BE49-F238E27FC236}">
                <a16:creationId xmlns:a16="http://schemas.microsoft.com/office/drawing/2014/main" id="{52644528-F88B-4040-B062-2E225E07B4FC}"/>
              </a:ext>
            </a:extLst>
          </p:cNvPr>
          <p:cNvSpPr txBox="1"/>
          <p:nvPr/>
        </p:nvSpPr>
        <p:spPr>
          <a:xfrm>
            <a:off x="7043266" y="1699316"/>
            <a:ext cx="1093249"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Analíticos</a:t>
            </a:r>
          </a:p>
        </p:txBody>
      </p:sp>
      <p:sp>
        <p:nvSpPr>
          <p:cNvPr id="18" name="CuadroTexto 17">
            <a:extLst>
              <a:ext uri="{FF2B5EF4-FFF2-40B4-BE49-F238E27FC236}">
                <a16:creationId xmlns:a16="http://schemas.microsoft.com/office/drawing/2014/main" id="{D59522A2-BAC7-4151-90F5-1DCBC9A930D8}"/>
              </a:ext>
            </a:extLst>
          </p:cNvPr>
          <p:cNvSpPr txBox="1"/>
          <p:nvPr/>
        </p:nvSpPr>
        <p:spPr>
          <a:xfrm>
            <a:off x="10093325" y="1688067"/>
            <a:ext cx="1021626"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Gerencia</a:t>
            </a:r>
          </a:p>
        </p:txBody>
      </p:sp>
      <p:sp>
        <p:nvSpPr>
          <p:cNvPr id="19" name="CuadroTexto 18">
            <a:extLst>
              <a:ext uri="{FF2B5EF4-FFF2-40B4-BE49-F238E27FC236}">
                <a16:creationId xmlns:a16="http://schemas.microsoft.com/office/drawing/2014/main" id="{E700D8B0-5116-410B-9092-CA632906C9F4}"/>
              </a:ext>
            </a:extLst>
          </p:cNvPr>
          <p:cNvSpPr txBox="1"/>
          <p:nvPr/>
        </p:nvSpPr>
        <p:spPr>
          <a:xfrm>
            <a:off x="3993044" y="4183911"/>
            <a:ext cx="1787212" cy="646331"/>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Gobierno y gestión de datos</a:t>
            </a:r>
          </a:p>
        </p:txBody>
      </p:sp>
      <p:cxnSp>
        <p:nvCxnSpPr>
          <p:cNvPr id="20" name="Conector recto de flecha 5">
            <a:extLst>
              <a:ext uri="{FF2B5EF4-FFF2-40B4-BE49-F238E27FC236}">
                <a16:creationId xmlns:a16="http://schemas.microsoft.com/office/drawing/2014/main" id="{5AA06E1B-1D96-4CBA-9F62-BA6352F71FDC}"/>
              </a:ext>
            </a:extLst>
          </p:cNvPr>
          <p:cNvCxnSpPr/>
          <p:nvPr/>
        </p:nvCxnSpPr>
        <p:spPr>
          <a:xfrm rot="16200000" flipH="1">
            <a:off x="2743611" y="3280391"/>
            <a:ext cx="601930" cy="1896933"/>
          </a:xfrm>
          <a:prstGeom prst="curvedConnector2">
            <a:avLst/>
          </a:prstGeom>
          <a:ln w="76200">
            <a:solidFill>
              <a:srgbClr val="70C252"/>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1" name="CuadroTexto 21">
            <a:extLst>
              <a:ext uri="{FF2B5EF4-FFF2-40B4-BE49-F238E27FC236}">
                <a16:creationId xmlns:a16="http://schemas.microsoft.com/office/drawing/2014/main" id="{F7F8761C-A68B-43D3-AA65-DF1C0A76EBD9}"/>
              </a:ext>
            </a:extLst>
          </p:cNvPr>
          <p:cNvSpPr txBox="1"/>
          <p:nvPr/>
        </p:nvSpPr>
        <p:spPr>
          <a:xfrm>
            <a:off x="1478444" y="4695540"/>
            <a:ext cx="1787212" cy="1200329"/>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Inconsistentes, Incompletos o no reflejan la realidad</a:t>
            </a:r>
          </a:p>
        </p:txBody>
      </p:sp>
      <p:pic>
        <p:nvPicPr>
          <p:cNvPr id="22" name="Imagen 21">
            <a:extLst>
              <a:ext uri="{FF2B5EF4-FFF2-40B4-BE49-F238E27FC236}">
                <a16:creationId xmlns:a16="http://schemas.microsoft.com/office/drawing/2014/main" id="{89D83B3B-D31E-4778-BA2E-B0768C2F8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056" y="4695540"/>
            <a:ext cx="864108" cy="1066800"/>
          </a:xfrm>
          <a:prstGeom prst="rect">
            <a:avLst/>
          </a:prstGeom>
        </p:spPr>
      </p:pic>
      <p:cxnSp>
        <p:nvCxnSpPr>
          <p:cNvPr id="23" name="Conector recto de flecha 22">
            <a:extLst>
              <a:ext uri="{FF2B5EF4-FFF2-40B4-BE49-F238E27FC236}">
                <a16:creationId xmlns:a16="http://schemas.microsoft.com/office/drawing/2014/main" id="{6D8EC6E1-7DB0-4FE2-9635-480522BDBF53}"/>
              </a:ext>
            </a:extLst>
          </p:cNvPr>
          <p:cNvCxnSpPr/>
          <p:nvPr/>
        </p:nvCxnSpPr>
        <p:spPr>
          <a:xfrm>
            <a:off x="2931373" y="2971604"/>
            <a:ext cx="1143216" cy="0"/>
          </a:xfrm>
          <a:prstGeom prst="straightConnector1">
            <a:avLst/>
          </a:prstGeom>
          <a:ln w="76200">
            <a:solidFill>
              <a:srgbClr val="70C252"/>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4" name="Conector recto de flecha 23">
            <a:extLst>
              <a:ext uri="{FF2B5EF4-FFF2-40B4-BE49-F238E27FC236}">
                <a16:creationId xmlns:a16="http://schemas.microsoft.com/office/drawing/2014/main" id="{71002FE0-58F5-4532-B977-D8C1970AC665}"/>
              </a:ext>
            </a:extLst>
          </p:cNvPr>
          <p:cNvCxnSpPr/>
          <p:nvPr/>
        </p:nvCxnSpPr>
        <p:spPr>
          <a:xfrm>
            <a:off x="5614702" y="2949637"/>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5" name="Conector recto de flecha 24">
            <a:extLst>
              <a:ext uri="{FF2B5EF4-FFF2-40B4-BE49-F238E27FC236}">
                <a16:creationId xmlns:a16="http://schemas.microsoft.com/office/drawing/2014/main" id="{9FEA8BFA-FDD2-4170-828B-D0E71FCFBCF5}"/>
              </a:ext>
            </a:extLst>
          </p:cNvPr>
          <p:cNvCxnSpPr/>
          <p:nvPr/>
        </p:nvCxnSpPr>
        <p:spPr>
          <a:xfrm>
            <a:off x="8282096" y="2914772"/>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7"/>
          <a:stretch>
            <a:fillRect/>
          </a:stretch>
        </p:blipFill>
        <p:spPr>
          <a:xfrm>
            <a:off x="10299397" y="6233419"/>
            <a:ext cx="1346991" cy="440003"/>
          </a:xfrm>
          <a:prstGeom prst="rect">
            <a:avLst/>
          </a:prstGeom>
        </p:spPr>
      </p:pic>
      <p:pic>
        <p:nvPicPr>
          <p:cNvPr id="3076" name="Picture 4" descr="Imagen relacionada">
            <a:extLst>
              <a:ext uri="{FF2B5EF4-FFF2-40B4-BE49-F238E27FC236}">
                <a16:creationId xmlns:a16="http://schemas.microsoft.com/office/drawing/2014/main" id="{5C3B803E-AAC8-460C-893C-665B193334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2682" y="2068648"/>
            <a:ext cx="2119844" cy="21507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4" descr="Resultado de imagen para vision  png">
            <a:extLst>
              <a:ext uri="{FF2B5EF4-FFF2-40B4-BE49-F238E27FC236}">
                <a16:creationId xmlns:a16="http://schemas.microsoft.com/office/drawing/2014/main" id="{C0B1ED42-FC31-4D44-A855-93E0D3D66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6667" y="5393008"/>
            <a:ext cx="1059983" cy="738664"/>
          </a:xfrm>
          <a:prstGeom prst="rect">
            <a:avLst/>
          </a:prstGeom>
          <a:noFill/>
          <a:extLst>
            <a:ext uri="{909E8E84-426E-40DD-AFC4-6F175D3DCCD1}">
              <a14:hiddenFill xmlns:a14="http://schemas.microsoft.com/office/drawing/2010/main">
                <a:solidFill>
                  <a:srgbClr val="FFFFFF"/>
                </a:solidFill>
              </a14:hiddenFill>
            </a:ext>
          </a:extLst>
        </p:spPr>
      </p:pic>
      <p:sp>
        <p:nvSpPr>
          <p:cNvPr id="2" name="Signo de multiplicación 1">
            <a:extLst>
              <a:ext uri="{FF2B5EF4-FFF2-40B4-BE49-F238E27FC236}">
                <a16:creationId xmlns:a16="http://schemas.microsoft.com/office/drawing/2014/main" id="{DD20E395-3B5B-4F1D-9CB1-A5A7BB506873}"/>
              </a:ext>
            </a:extLst>
          </p:cNvPr>
          <p:cNvSpPr/>
          <p:nvPr/>
        </p:nvSpPr>
        <p:spPr>
          <a:xfrm>
            <a:off x="4445558" y="5283955"/>
            <a:ext cx="529992" cy="405200"/>
          </a:xfrm>
          <a:prstGeom prst="mathMultiply">
            <a:avLst/>
          </a:prstGeom>
          <a:solidFill>
            <a:srgbClr val="FF505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solidFill>
                <a:schemeClr val="lt1"/>
              </a:solidFill>
            </a:endParaRPr>
          </a:p>
        </p:txBody>
      </p:sp>
    </p:spTree>
    <p:extLst>
      <p:ext uri="{BB962C8B-B14F-4D97-AF65-F5344CB8AC3E}">
        <p14:creationId xmlns:p14="http://schemas.microsoft.com/office/powerpoint/2010/main" val="3335138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p:cTn id="31" dur="1000" fill="hold"/>
                                        <p:tgtEl>
                                          <p:spTgt spid="3076"/>
                                        </p:tgtEl>
                                        <p:attrNameLst>
                                          <p:attrName>ppt_w</p:attrName>
                                        </p:attrNameLst>
                                      </p:cBhvr>
                                      <p:tavLst>
                                        <p:tav tm="0">
                                          <p:val>
                                            <p:fltVal val="0"/>
                                          </p:val>
                                        </p:tav>
                                        <p:tav tm="100000">
                                          <p:val>
                                            <p:strVal val="#ppt_w"/>
                                          </p:val>
                                        </p:tav>
                                      </p:tavLst>
                                    </p:anim>
                                    <p:anim calcmode="lin" valueType="num">
                                      <p:cBhvr>
                                        <p:cTn id="32" dur="1000" fill="hold"/>
                                        <p:tgtEl>
                                          <p:spTgt spid="3076"/>
                                        </p:tgtEl>
                                        <p:attrNameLst>
                                          <p:attrName>ppt_h</p:attrName>
                                        </p:attrNameLst>
                                      </p:cBhvr>
                                      <p:tavLst>
                                        <p:tav tm="0">
                                          <p:val>
                                            <p:fltVal val="0"/>
                                          </p:val>
                                        </p:tav>
                                        <p:tav tm="100000">
                                          <p:val>
                                            <p:strVal val="#ppt_h"/>
                                          </p:val>
                                        </p:tav>
                                      </p:tavLst>
                                    </p:anim>
                                    <p:anim calcmode="lin" valueType="num">
                                      <p:cBhvr>
                                        <p:cTn id="33" dur="1000" fill="hold"/>
                                        <p:tgtEl>
                                          <p:spTgt spid="3076"/>
                                        </p:tgtEl>
                                        <p:attrNameLst>
                                          <p:attrName>style.rotation</p:attrName>
                                        </p:attrNameLst>
                                      </p:cBhvr>
                                      <p:tavLst>
                                        <p:tav tm="0">
                                          <p:val>
                                            <p:fltVal val="90"/>
                                          </p:val>
                                        </p:tav>
                                        <p:tav tm="100000">
                                          <p:val>
                                            <p:fltVal val="0"/>
                                          </p:val>
                                        </p:tav>
                                      </p:tavLst>
                                    </p:anim>
                                    <p:animEffect transition="in" filter="fade">
                                      <p:cBhvr>
                                        <p:cTn id="34" dur="1000"/>
                                        <p:tgtEl>
                                          <p:spTgt spid="3076"/>
                                        </p:tgtEl>
                                      </p:cBhvr>
                                    </p:animEffect>
                                  </p:childTnLst>
                                </p:cTn>
                              </p:par>
                              <p:par>
                                <p:cTn id="35" presetID="3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ppt_w</p:attrName>
                                        </p:attrNameLst>
                                      </p:cBhvr>
                                      <p:tavLst>
                                        <p:tav tm="0">
                                          <p:val>
                                            <p:fltVal val="0"/>
                                          </p:val>
                                        </p:tav>
                                        <p:tav tm="100000">
                                          <p:val>
                                            <p:strVal val="#ppt_w"/>
                                          </p:val>
                                        </p:tav>
                                      </p:tavLst>
                                    </p:anim>
                                    <p:anim calcmode="lin" valueType="num">
                                      <p:cBhvr>
                                        <p:cTn id="38" dur="1000" fill="hold"/>
                                        <p:tgtEl>
                                          <p:spTgt spid="26"/>
                                        </p:tgtEl>
                                        <p:attrNameLst>
                                          <p:attrName>ppt_h</p:attrName>
                                        </p:attrNameLst>
                                      </p:cBhvr>
                                      <p:tavLst>
                                        <p:tav tm="0">
                                          <p:val>
                                            <p:fltVal val="0"/>
                                          </p:val>
                                        </p:tav>
                                        <p:tav tm="100000">
                                          <p:val>
                                            <p:strVal val="#ppt_h"/>
                                          </p:val>
                                        </p:tav>
                                      </p:tavLst>
                                    </p:anim>
                                    <p:anim calcmode="lin" valueType="num">
                                      <p:cBhvr>
                                        <p:cTn id="39" dur="1000" fill="hold"/>
                                        <p:tgtEl>
                                          <p:spTgt spid="26"/>
                                        </p:tgtEl>
                                        <p:attrNameLst>
                                          <p:attrName>style.rotation</p:attrName>
                                        </p:attrNameLst>
                                      </p:cBhvr>
                                      <p:tavLst>
                                        <p:tav tm="0">
                                          <p:val>
                                            <p:fltVal val="90"/>
                                          </p:val>
                                        </p:tav>
                                        <p:tav tm="100000">
                                          <p:val>
                                            <p:fltVal val="0"/>
                                          </p:val>
                                        </p:tav>
                                      </p:tavLst>
                                    </p:anim>
                                    <p:animEffect transition="in" filter="fade">
                                      <p:cBhvr>
                                        <p:cTn id="40" dur="10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11</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IMPACTO ACTUAL</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3" name="TextBox 2">
            <a:extLst>
              <a:ext uri="{FF2B5EF4-FFF2-40B4-BE49-F238E27FC236}">
                <a16:creationId xmlns:a16="http://schemas.microsoft.com/office/drawing/2014/main" id="{A758815F-5760-4671-89FD-AD4EB6C983A9}"/>
              </a:ext>
            </a:extLst>
          </p:cNvPr>
          <p:cNvSpPr txBox="1"/>
          <p:nvPr/>
        </p:nvSpPr>
        <p:spPr>
          <a:xfrm>
            <a:off x="751235" y="1849502"/>
            <a:ext cx="4936501" cy="369332"/>
          </a:xfrm>
          <a:prstGeom prst="rect">
            <a:avLst/>
          </a:prstGeom>
          <a:noFill/>
        </p:spPr>
        <p:txBody>
          <a:bodyPr wrap="square" rtlCol="0">
            <a:spAutoFit/>
          </a:bodyPr>
          <a:lstStyle/>
          <a:p>
            <a:r>
              <a:rPr lang="es-CO" dirty="0"/>
              <a:t>APROXIMADAMENTE 51,780 VIGILADOS</a:t>
            </a:r>
          </a:p>
        </p:txBody>
      </p:sp>
      <p:sp>
        <p:nvSpPr>
          <p:cNvPr id="27" name="TextBox 26">
            <a:extLst>
              <a:ext uri="{FF2B5EF4-FFF2-40B4-BE49-F238E27FC236}">
                <a16:creationId xmlns:a16="http://schemas.microsoft.com/office/drawing/2014/main" id="{741D6B76-1E13-45E8-BB2F-2059D1817681}"/>
              </a:ext>
            </a:extLst>
          </p:cNvPr>
          <p:cNvSpPr txBox="1"/>
          <p:nvPr/>
        </p:nvSpPr>
        <p:spPr>
          <a:xfrm>
            <a:off x="6791309" y="1849502"/>
            <a:ext cx="1379570" cy="369332"/>
          </a:xfrm>
          <a:prstGeom prst="rect">
            <a:avLst/>
          </a:prstGeom>
          <a:noFill/>
        </p:spPr>
        <p:txBody>
          <a:bodyPr wrap="square" rtlCol="0">
            <a:spAutoFit/>
          </a:bodyPr>
          <a:lstStyle/>
          <a:p>
            <a:r>
              <a:rPr lang="es-CO" dirty="0"/>
              <a:t>67 circulares</a:t>
            </a:r>
          </a:p>
        </p:txBody>
      </p:sp>
      <p:sp>
        <p:nvSpPr>
          <p:cNvPr id="34" name="TextBox 33">
            <a:extLst>
              <a:ext uri="{FF2B5EF4-FFF2-40B4-BE49-F238E27FC236}">
                <a16:creationId xmlns:a16="http://schemas.microsoft.com/office/drawing/2014/main" id="{6F7BEB4A-D5D6-41E7-9393-33E534690129}"/>
              </a:ext>
            </a:extLst>
          </p:cNvPr>
          <p:cNvSpPr txBox="1"/>
          <p:nvPr/>
        </p:nvSpPr>
        <p:spPr>
          <a:xfrm>
            <a:off x="8170879" y="1849502"/>
            <a:ext cx="3205675" cy="369332"/>
          </a:xfrm>
          <a:prstGeom prst="rect">
            <a:avLst/>
          </a:prstGeom>
          <a:noFill/>
        </p:spPr>
        <p:txBody>
          <a:bodyPr wrap="square" rtlCol="0">
            <a:spAutoFit/>
          </a:bodyPr>
          <a:lstStyle/>
          <a:p>
            <a:r>
              <a:rPr lang="es-CO" dirty="0"/>
              <a:t>TOTAL: 121 modificaciones</a:t>
            </a:r>
          </a:p>
        </p:txBody>
      </p:sp>
      <p:pic>
        <p:nvPicPr>
          <p:cNvPr id="1026" name="Picture 2" descr="Resultado de imagen para entidad png">
            <a:extLst>
              <a:ext uri="{FF2B5EF4-FFF2-40B4-BE49-F238E27FC236}">
                <a16:creationId xmlns:a16="http://schemas.microsoft.com/office/drawing/2014/main" id="{F3F2FEE0-4FBB-4139-83C6-4CF996D55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867" y="3475289"/>
            <a:ext cx="1343906" cy="1343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941D7941-5F2E-4494-BE15-BA25E369AFA9}"/>
              </a:ext>
            </a:extLst>
          </p:cNvPr>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GlowEdges/>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15072" y="2695823"/>
            <a:ext cx="2123372" cy="21233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Imagen relacionada">
            <a:extLst>
              <a:ext uri="{FF2B5EF4-FFF2-40B4-BE49-F238E27FC236}">
                <a16:creationId xmlns:a16="http://schemas.microsoft.com/office/drawing/2014/main" id="{5FDC256A-AC4D-4BB2-A750-D2C2F317DC99}"/>
              </a:ext>
            </a:extLst>
          </p:cNvPr>
          <p:cNvPicPr>
            <a:picLocks noChangeAspect="1" noChangeArrowheads="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653558" y="3086336"/>
            <a:ext cx="2331577" cy="155283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FBCEE16-5CA7-4192-8D13-AEFEEB7B53E3}"/>
              </a:ext>
            </a:extLst>
          </p:cNvPr>
          <p:cNvSpPr txBox="1"/>
          <p:nvPr/>
        </p:nvSpPr>
        <p:spPr>
          <a:xfrm>
            <a:off x="342770" y="6233419"/>
            <a:ext cx="4936501" cy="369332"/>
          </a:xfrm>
          <a:prstGeom prst="rect">
            <a:avLst/>
          </a:prstGeom>
          <a:noFill/>
        </p:spPr>
        <p:txBody>
          <a:bodyPr wrap="square" rtlCol="0">
            <a:spAutoFit/>
          </a:bodyPr>
          <a:lstStyle/>
          <a:p>
            <a:r>
              <a:rPr lang="es-CO" dirty="0">
                <a:solidFill>
                  <a:schemeClr val="accent6">
                    <a:lumMod val="75000"/>
                  </a:schemeClr>
                </a:solidFill>
                <a:hlinkClick r:id="rId9" action="ppaction://hlinkfile">
                  <a:extLst>
                    <a:ext uri="{A12FA001-AC4F-418D-AE19-62706E023703}">
                      <ahyp:hlinkClr xmlns:ahyp="http://schemas.microsoft.com/office/drawing/2018/hyperlinkcolor" val="tx"/>
                    </a:ext>
                  </a:extLst>
                </a:hlinkClick>
              </a:rPr>
              <a:t>Periodicidad</a:t>
            </a:r>
            <a:endParaRPr lang="es-CO" dirty="0">
              <a:solidFill>
                <a:schemeClr val="accent6">
                  <a:lumMod val="75000"/>
                </a:schemeClr>
              </a:solidFill>
            </a:endParaRPr>
          </a:p>
        </p:txBody>
      </p:sp>
    </p:spTree>
    <p:extLst>
      <p:ext uri="{BB962C8B-B14F-4D97-AF65-F5344CB8AC3E}">
        <p14:creationId xmlns:p14="http://schemas.microsoft.com/office/powerpoint/2010/main" val="12068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5"/>
                                        </p:tgtEl>
                                      </p:cBhvr>
                                    </p:animEffect>
                                    <p:animScale>
                                      <p:cBhvr>
                                        <p:cTn id="7" dur="50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12</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ARQUITECTURA DE LA SOLUCIÓN</a:t>
            </a:r>
            <a:endParaRPr lang="es-ES" sz="4400" spc="0" dirty="0">
              <a:ln/>
              <a:solidFill>
                <a:srgbClr val="00B050"/>
              </a:solidFill>
              <a:latin typeface="+mn-lt"/>
              <a:cs typeface="Angsana New" panose="02020603050405020304" pitchFamily="18" charset="-34"/>
            </a:endParaRPr>
          </a:p>
        </p:txBody>
      </p:sp>
      <p:pic>
        <p:nvPicPr>
          <p:cNvPr id="4100" name="Picture 4" descr="Imagen relacionada">
            <a:extLst>
              <a:ext uri="{FF2B5EF4-FFF2-40B4-BE49-F238E27FC236}">
                <a16:creationId xmlns:a16="http://schemas.microsoft.com/office/drawing/2014/main" id="{110CC4E2-A941-41EB-B2C7-A1E9344A6E56}"/>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10074" y="2111374"/>
            <a:ext cx="3662207" cy="366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20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4100"/>
                                        </p:tgtEl>
                                        <p:attrNameLst>
                                          <p:attrName>r</p:attrName>
                                        </p:attrNameLst>
                                      </p:cBhvr>
                                    </p:animRot>
                                    <p:animRot by="-240000">
                                      <p:cBhvr>
                                        <p:cTn id="7" dur="200" fill="hold">
                                          <p:stCondLst>
                                            <p:cond delay="200"/>
                                          </p:stCondLst>
                                        </p:cTn>
                                        <p:tgtEl>
                                          <p:spTgt spid="4100"/>
                                        </p:tgtEl>
                                        <p:attrNameLst>
                                          <p:attrName>r</p:attrName>
                                        </p:attrNameLst>
                                      </p:cBhvr>
                                    </p:animRot>
                                    <p:animRot by="240000">
                                      <p:cBhvr>
                                        <p:cTn id="8" dur="200" fill="hold">
                                          <p:stCondLst>
                                            <p:cond delay="400"/>
                                          </p:stCondLst>
                                        </p:cTn>
                                        <p:tgtEl>
                                          <p:spTgt spid="4100"/>
                                        </p:tgtEl>
                                        <p:attrNameLst>
                                          <p:attrName>r</p:attrName>
                                        </p:attrNameLst>
                                      </p:cBhvr>
                                    </p:animRot>
                                    <p:animRot by="-240000">
                                      <p:cBhvr>
                                        <p:cTn id="9" dur="200" fill="hold">
                                          <p:stCondLst>
                                            <p:cond delay="600"/>
                                          </p:stCondLst>
                                        </p:cTn>
                                        <p:tgtEl>
                                          <p:spTgt spid="4100"/>
                                        </p:tgtEl>
                                        <p:attrNameLst>
                                          <p:attrName>r</p:attrName>
                                        </p:attrNameLst>
                                      </p:cBhvr>
                                    </p:animRot>
                                    <p:animRot by="120000">
                                      <p:cBhvr>
                                        <p:cTn id="10" dur="200" fill="hold">
                                          <p:stCondLst>
                                            <p:cond delay="800"/>
                                          </p:stCondLst>
                                        </p:cTn>
                                        <p:tgtEl>
                                          <p:spTgt spid="4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6819B17F-A0FD-4543-BDFE-317B1C78B030}"/>
              </a:ext>
            </a:extLst>
          </p:cNvPr>
          <p:cNvSpPr/>
          <p:nvPr/>
        </p:nvSpPr>
        <p:spPr>
          <a:xfrm>
            <a:off x="2672558" y="2541961"/>
            <a:ext cx="3753642" cy="144583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sp>
        <p:nvSpPr>
          <p:cNvPr id="54" name="Rectángulo: esquinas redondeadas 53">
            <a:extLst>
              <a:ext uri="{FF2B5EF4-FFF2-40B4-BE49-F238E27FC236}">
                <a16:creationId xmlns:a16="http://schemas.microsoft.com/office/drawing/2014/main" id="{02B56F02-0112-4242-94BD-F879CD9CD567}"/>
              </a:ext>
            </a:extLst>
          </p:cNvPr>
          <p:cNvSpPr/>
          <p:nvPr/>
        </p:nvSpPr>
        <p:spPr>
          <a:xfrm>
            <a:off x="4148599"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5" name="Rectángulo: esquinas redondeadas 54">
            <a:extLst>
              <a:ext uri="{FF2B5EF4-FFF2-40B4-BE49-F238E27FC236}">
                <a16:creationId xmlns:a16="http://schemas.microsoft.com/office/drawing/2014/main" id="{0D25BB70-A6F6-41A8-BCD7-C0D4ECCD8FF2}"/>
              </a:ext>
            </a:extLst>
          </p:cNvPr>
          <p:cNvSpPr/>
          <p:nvPr/>
        </p:nvSpPr>
        <p:spPr>
          <a:xfrm>
            <a:off x="5322287"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3" name="Rectángulo: esquinas redondeadas 52">
            <a:extLst>
              <a:ext uri="{FF2B5EF4-FFF2-40B4-BE49-F238E27FC236}">
                <a16:creationId xmlns:a16="http://schemas.microsoft.com/office/drawing/2014/main" id="{78176913-074E-4422-A85E-3B526F950655}"/>
              </a:ext>
            </a:extLst>
          </p:cNvPr>
          <p:cNvSpPr/>
          <p:nvPr/>
        </p:nvSpPr>
        <p:spPr>
          <a:xfrm>
            <a:off x="2974911" y="2890729"/>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pic>
        <p:nvPicPr>
          <p:cNvPr id="2058" name="Picture 10" descr="Imagen relacionada">
            <a:extLst>
              <a:ext uri="{FF2B5EF4-FFF2-40B4-BE49-F238E27FC236}">
                <a16:creationId xmlns:a16="http://schemas.microsoft.com/office/drawing/2014/main" id="{991D9FF9-2DEC-4B01-B916-A920E766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057" y="1438866"/>
            <a:ext cx="1607868" cy="1038151"/>
          </a:xfrm>
          <a:prstGeom prst="rect">
            <a:avLst/>
          </a:prstGeom>
          <a:noFill/>
          <a:extLst>
            <a:ext uri="{909E8E84-426E-40DD-AFC4-6F175D3DCCD1}">
              <a14:hiddenFill xmlns:a14="http://schemas.microsoft.com/office/drawing/2010/main">
                <a:solidFill>
                  <a:srgbClr val="FFFFFF"/>
                </a:solidFill>
              </a14:hiddenFill>
            </a:ext>
          </a:extLst>
        </p:spPr>
      </p:pic>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13</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a:r>
              <a:rPr lang="es-ES" spc="0" dirty="0">
                <a:ln w="0"/>
                <a:solidFill>
                  <a:srgbClr val="00B050"/>
                </a:solidFill>
                <a:effectLst>
                  <a:outerShdw blurRad="38100" dist="19050" dir="2700000" algn="tl" rotWithShape="0">
                    <a:schemeClr val="dk1">
                      <a:alpha val="40000"/>
                    </a:schemeClr>
                  </a:outerShdw>
                </a:effectLs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4"/>
          <a:stretch>
            <a:fillRect/>
          </a:stretch>
        </p:blipFill>
        <p:spPr>
          <a:xfrm>
            <a:off x="10299397" y="6233419"/>
            <a:ext cx="1346991" cy="440003"/>
          </a:xfrm>
          <a:prstGeom prst="rect">
            <a:avLst/>
          </a:prstGeom>
        </p:spPr>
      </p:pic>
      <p:pic>
        <p:nvPicPr>
          <p:cNvPr id="26" name="Picture 2" descr="Imagen relacionada">
            <a:extLst>
              <a:ext uri="{FF2B5EF4-FFF2-40B4-BE49-F238E27FC236}">
                <a16:creationId xmlns:a16="http://schemas.microsoft.com/office/drawing/2014/main" id="{6EC913B4-61B0-4705-81D8-013522ACC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798" y="1591605"/>
            <a:ext cx="920422" cy="920422"/>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
            <a:extLst>
              <a:ext uri="{FF2B5EF4-FFF2-40B4-BE49-F238E27FC236}">
                <a16:creationId xmlns:a16="http://schemas.microsoft.com/office/drawing/2014/main" id="{58C73D4D-ED65-4F54-8ECD-92E86915A55F}"/>
              </a:ext>
            </a:extLst>
          </p:cNvPr>
          <p:cNvSpPr txBox="1"/>
          <p:nvPr/>
        </p:nvSpPr>
        <p:spPr>
          <a:xfrm>
            <a:off x="645008" y="900201"/>
            <a:ext cx="1556003"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Recibir datos</a:t>
            </a:r>
          </a:p>
          <a:p>
            <a:pPr algn="ctr"/>
            <a:r>
              <a:rPr lang="es-CO" sz="1400" dirty="0"/>
              <a:t>de entradas</a:t>
            </a:r>
          </a:p>
          <a:p>
            <a:pPr algn="ctr"/>
            <a:r>
              <a:rPr lang="es-CO" sz="1400" dirty="0"/>
              <a:t>(No estructurados)</a:t>
            </a:r>
          </a:p>
        </p:txBody>
      </p:sp>
      <p:pic>
        <p:nvPicPr>
          <p:cNvPr id="28" name="Picture 4" descr="Resultado de imagen para procesar png">
            <a:extLst>
              <a:ext uri="{FF2B5EF4-FFF2-40B4-BE49-F238E27FC236}">
                <a16:creationId xmlns:a16="http://schemas.microsoft.com/office/drawing/2014/main" id="{6FB3ABC9-E21B-4C26-99B1-BD4ECA88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1903" y="1306028"/>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11">
            <a:extLst>
              <a:ext uri="{FF2B5EF4-FFF2-40B4-BE49-F238E27FC236}">
                <a16:creationId xmlns:a16="http://schemas.microsoft.com/office/drawing/2014/main" id="{1765EB7B-8B36-45ED-A0E1-4D75CEFE0981}"/>
              </a:ext>
            </a:extLst>
          </p:cNvPr>
          <p:cNvSpPr txBox="1"/>
          <p:nvPr/>
        </p:nvSpPr>
        <p:spPr>
          <a:xfrm>
            <a:off x="3910577" y="765145"/>
            <a:ext cx="1043427"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Ambiente</a:t>
            </a:r>
          </a:p>
          <a:p>
            <a:pPr algn="ctr"/>
            <a:r>
              <a:rPr lang="es-CO" sz="1400" dirty="0"/>
              <a:t>operacional</a:t>
            </a:r>
          </a:p>
          <a:p>
            <a:pPr algn="ctr"/>
            <a:endParaRPr lang="es-CO" sz="1400" dirty="0"/>
          </a:p>
        </p:txBody>
      </p:sp>
      <p:pic>
        <p:nvPicPr>
          <p:cNvPr id="2054" name="Picture 6" descr="Resultado de imagen para mongodb logo png">
            <a:extLst>
              <a:ext uri="{FF2B5EF4-FFF2-40B4-BE49-F238E27FC236}">
                <a16:creationId xmlns:a16="http://schemas.microsoft.com/office/drawing/2014/main" id="{2B1FEB84-C443-4400-A865-9874319900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665" y="2967550"/>
            <a:ext cx="657471" cy="7705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72532FA-A809-42B4-88F3-21921B1239AF}"/>
              </a:ext>
            </a:extLst>
          </p:cNvPr>
          <p:cNvPicPr>
            <a:picLocks noChangeAspect="1"/>
          </p:cNvPicPr>
          <p:nvPr/>
        </p:nvPicPr>
        <p:blipFill>
          <a:blip r:embed="rId8"/>
          <a:stretch>
            <a:fillRect/>
          </a:stretch>
        </p:blipFill>
        <p:spPr>
          <a:xfrm>
            <a:off x="7092509" y="1473875"/>
            <a:ext cx="840903" cy="1038152"/>
          </a:xfrm>
          <a:prstGeom prst="rect">
            <a:avLst/>
          </a:prstGeom>
        </p:spPr>
      </p:pic>
      <p:pic>
        <p:nvPicPr>
          <p:cNvPr id="2060" name="Picture 12" descr="Resultado de imagen para spring boot png">
            <a:extLst>
              <a:ext uri="{FF2B5EF4-FFF2-40B4-BE49-F238E27FC236}">
                <a16:creationId xmlns:a16="http://schemas.microsoft.com/office/drawing/2014/main" id="{4A90EE6F-FDC6-44D1-88C5-D62E279A2E67}"/>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artisticPastelsSmooth/>
                    </a14:imgEffect>
                    <a14:imgEffect>
                      <a14:colorTemperature colorTemp="7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76126" y="3006642"/>
            <a:ext cx="847514" cy="58555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sultado de imagen para aws png">
            <a:extLst>
              <a:ext uri="{FF2B5EF4-FFF2-40B4-BE49-F238E27FC236}">
                <a16:creationId xmlns:a16="http://schemas.microsoft.com/office/drawing/2014/main" id="{2B3B79EB-EA38-4618-B981-2494FB8EA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7104" y="2720318"/>
            <a:ext cx="453549" cy="271373"/>
          </a:xfrm>
          <a:prstGeom prst="rect">
            <a:avLst/>
          </a:prstGeom>
          <a:noFill/>
          <a:extLst>
            <a:ext uri="{909E8E84-426E-40DD-AFC4-6F175D3DCCD1}">
              <a14:hiddenFill xmlns:a14="http://schemas.microsoft.com/office/drawing/2010/main">
                <a:solidFill>
                  <a:srgbClr val="FFFFFF"/>
                </a:solidFill>
              </a14:hiddenFill>
            </a:ext>
          </a:extLst>
        </p:spPr>
      </p:pic>
      <p:sp>
        <p:nvSpPr>
          <p:cNvPr id="51" name="CuadroTexto 2">
            <a:extLst>
              <a:ext uri="{FF2B5EF4-FFF2-40B4-BE49-F238E27FC236}">
                <a16:creationId xmlns:a16="http://schemas.microsoft.com/office/drawing/2014/main" id="{B8F4C21F-D65B-4E06-AA8A-0D6F2047C00F}"/>
              </a:ext>
            </a:extLst>
          </p:cNvPr>
          <p:cNvSpPr txBox="1"/>
          <p:nvPr/>
        </p:nvSpPr>
        <p:spPr>
          <a:xfrm>
            <a:off x="6612971" y="915646"/>
            <a:ext cx="1656799" cy="52322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Datos estructurados</a:t>
            </a:r>
          </a:p>
          <a:p>
            <a:pPr algn="ctr"/>
            <a:r>
              <a:rPr lang="es-CO" sz="1400" dirty="0"/>
              <a:t>con calidad</a:t>
            </a:r>
          </a:p>
        </p:txBody>
      </p:sp>
      <p:pic>
        <p:nvPicPr>
          <p:cNvPr id="2072" name="Picture 24" descr="Resultado de imagen para maven png">
            <a:extLst>
              <a:ext uri="{FF2B5EF4-FFF2-40B4-BE49-F238E27FC236}">
                <a16:creationId xmlns:a16="http://schemas.microsoft.com/office/drawing/2014/main" id="{1595CB38-5988-4581-9B0E-98359B73448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5392575" y="3150207"/>
            <a:ext cx="831030" cy="369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Resultado de imagen para analisis png">
            <a:extLst>
              <a:ext uri="{FF2B5EF4-FFF2-40B4-BE49-F238E27FC236}">
                <a16:creationId xmlns:a16="http://schemas.microsoft.com/office/drawing/2014/main" id="{4AD39E51-7B41-48BD-B129-2B566E14C7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0172" y="2621913"/>
            <a:ext cx="865913" cy="8659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Resultado de imagen para decision gerencial png">
            <a:extLst>
              <a:ext uri="{FF2B5EF4-FFF2-40B4-BE49-F238E27FC236}">
                <a16:creationId xmlns:a16="http://schemas.microsoft.com/office/drawing/2014/main" id="{49D4D96A-8F0B-4822-8F33-D2EE82244C6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0596" r="23019" b="43174"/>
          <a:stretch/>
        </p:blipFill>
        <p:spPr bwMode="auto">
          <a:xfrm>
            <a:off x="9719041" y="2791531"/>
            <a:ext cx="1244917" cy="1392590"/>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30" descr="Resultado de imagen para chulo png">
            <a:extLst>
              <a:ext uri="{FF2B5EF4-FFF2-40B4-BE49-F238E27FC236}">
                <a16:creationId xmlns:a16="http://schemas.microsoft.com/office/drawing/2014/main" id="{317F8FB4-0BFC-439B-B25E-2764574795E3}"/>
              </a:ext>
            </a:extLst>
          </p:cNvPr>
          <p:cNvSpPr>
            <a:spLocks noChangeAspect="1" noChangeArrowheads="1"/>
          </p:cNvSpPr>
          <p:nvPr/>
        </p:nvSpPr>
        <p:spPr bwMode="auto">
          <a:xfrm>
            <a:off x="5854700" y="2730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80" name="Picture 32" descr="Resultado de imagen para chulo png">
            <a:extLst>
              <a:ext uri="{FF2B5EF4-FFF2-40B4-BE49-F238E27FC236}">
                <a16:creationId xmlns:a16="http://schemas.microsoft.com/office/drawing/2014/main" id="{FBD4D989-44C9-4CAF-919A-DE0321457E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0633" y="2706177"/>
            <a:ext cx="676837" cy="77189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recto de flecha 43">
            <a:extLst>
              <a:ext uri="{FF2B5EF4-FFF2-40B4-BE49-F238E27FC236}">
                <a16:creationId xmlns:a16="http://schemas.microsoft.com/office/drawing/2014/main" id="{F81EEF95-9C4D-4D7E-A4B8-DE8958AEC61C}"/>
              </a:ext>
            </a:extLst>
          </p:cNvPr>
          <p:cNvCxnSpPr>
            <a:cxnSpLocks/>
          </p:cNvCxnSpPr>
          <p:nvPr/>
        </p:nvCxnSpPr>
        <p:spPr>
          <a:xfrm>
            <a:off x="1943902"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1" name="Rectángulo: esquinas redondeadas 1">
            <a:extLst>
              <a:ext uri="{FF2B5EF4-FFF2-40B4-BE49-F238E27FC236}">
                <a16:creationId xmlns:a16="http://schemas.microsoft.com/office/drawing/2014/main" id="{A85E9E1C-4EC8-4E27-973D-E0BB3CDA0028}"/>
              </a:ext>
            </a:extLst>
          </p:cNvPr>
          <p:cNvSpPr/>
          <p:nvPr/>
        </p:nvSpPr>
        <p:spPr>
          <a:xfrm>
            <a:off x="6033632" y="4125935"/>
            <a:ext cx="2118478" cy="236514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cxnSp>
        <p:nvCxnSpPr>
          <p:cNvPr id="69" name="Conector recto de flecha 68">
            <a:extLst>
              <a:ext uri="{FF2B5EF4-FFF2-40B4-BE49-F238E27FC236}">
                <a16:creationId xmlns:a16="http://schemas.microsoft.com/office/drawing/2014/main" id="{994F163B-7F30-45BA-A91E-FDFA1DB168B8}"/>
              </a:ext>
            </a:extLst>
          </p:cNvPr>
          <p:cNvCxnSpPr>
            <a:cxnSpLocks/>
          </p:cNvCxnSpPr>
          <p:nvPr/>
        </p:nvCxnSpPr>
        <p:spPr>
          <a:xfrm flipV="1">
            <a:off x="6428890" y="2146931"/>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71" name="Conector recto de flecha 70">
            <a:extLst>
              <a:ext uri="{FF2B5EF4-FFF2-40B4-BE49-F238E27FC236}">
                <a16:creationId xmlns:a16="http://schemas.microsoft.com/office/drawing/2014/main" id="{932B36BB-0448-4220-A576-8B1D45A7AE60}"/>
              </a:ext>
            </a:extLst>
          </p:cNvPr>
          <p:cNvCxnSpPr>
            <a:cxnSpLocks/>
          </p:cNvCxnSpPr>
          <p:nvPr/>
        </p:nvCxnSpPr>
        <p:spPr>
          <a:xfrm>
            <a:off x="8142053"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pic>
        <p:nvPicPr>
          <p:cNvPr id="2086" name="Picture 38" descr="Imagen relacionada">
            <a:extLst>
              <a:ext uri="{FF2B5EF4-FFF2-40B4-BE49-F238E27FC236}">
                <a16:creationId xmlns:a16="http://schemas.microsoft.com/office/drawing/2014/main" id="{E3E2DB6A-C914-4BF7-A41B-0A090C6BF1BD}"/>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183250" y="4603046"/>
            <a:ext cx="2185612" cy="145561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Resultado de imagen para vision  png">
            <a:extLst>
              <a:ext uri="{FF2B5EF4-FFF2-40B4-BE49-F238E27FC236}">
                <a16:creationId xmlns:a16="http://schemas.microsoft.com/office/drawing/2014/main" id="{66BE7D3F-9121-41F6-A490-4F892CB9C9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32526" y="4333103"/>
            <a:ext cx="1059983" cy="73866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ector recto de flecha 74">
            <a:extLst>
              <a:ext uri="{FF2B5EF4-FFF2-40B4-BE49-F238E27FC236}">
                <a16:creationId xmlns:a16="http://schemas.microsoft.com/office/drawing/2014/main" id="{996E974F-9FC6-4210-B66C-9990F742054F}"/>
              </a:ext>
            </a:extLst>
          </p:cNvPr>
          <p:cNvCxnSpPr>
            <a:cxnSpLocks/>
          </p:cNvCxnSpPr>
          <p:nvPr/>
        </p:nvCxnSpPr>
        <p:spPr>
          <a:xfrm flipV="1">
            <a:off x="8084392" y="3963633"/>
            <a:ext cx="772932" cy="472501"/>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52" name="CuadroTexto 51">
            <a:extLst>
              <a:ext uri="{FF2B5EF4-FFF2-40B4-BE49-F238E27FC236}">
                <a16:creationId xmlns:a16="http://schemas.microsoft.com/office/drawing/2014/main" id="{101A2029-8430-4540-B56B-D7FEEB1AB8DE}"/>
              </a:ext>
            </a:extLst>
          </p:cNvPr>
          <p:cNvSpPr txBox="1"/>
          <p:nvPr/>
        </p:nvSpPr>
        <p:spPr>
          <a:xfrm>
            <a:off x="3460400" y="3963771"/>
            <a:ext cx="2481463" cy="369332"/>
          </a:xfrm>
          <a:prstGeom prst="rect">
            <a:avLst/>
          </a:prstGeom>
          <a:noFill/>
        </p:spPr>
        <p:txBody>
          <a:bodyPr wrap="square" rtlCol="0">
            <a:spAutoFit/>
          </a:bodyPr>
          <a:lstStyle/>
          <a:p>
            <a:r>
              <a:rPr lang="es-CO" dirty="0"/>
              <a:t>Algoritmo de limpieza </a:t>
            </a:r>
          </a:p>
        </p:txBody>
      </p:sp>
      <p:sp>
        <p:nvSpPr>
          <p:cNvPr id="80" name="CuadroTexto 79">
            <a:extLst>
              <a:ext uri="{FF2B5EF4-FFF2-40B4-BE49-F238E27FC236}">
                <a16:creationId xmlns:a16="http://schemas.microsoft.com/office/drawing/2014/main" id="{63D26DA6-4DD0-4C50-8BEC-282830961886}"/>
              </a:ext>
            </a:extLst>
          </p:cNvPr>
          <p:cNvSpPr txBox="1"/>
          <p:nvPr/>
        </p:nvSpPr>
        <p:spPr>
          <a:xfrm>
            <a:off x="6159500" y="6066264"/>
            <a:ext cx="2481463" cy="338554"/>
          </a:xfrm>
          <a:prstGeom prst="rect">
            <a:avLst/>
          </a:prstGeom>
          <a:noFill/>
        </p:spPr>
        <p:txBody>
          <a:bodyPr wrap="square" rtlCol="0">
            <a:spAutoFit/>
          </a:bodyPr>
          <a:lstStyle/>
          <a:p>
            <a:r>
              <a:rPr lang="es-CO" sz="1600" dirty="0"/>
              <a:t>Diccionario de datos</a:t>
            </a:r>
          </a:p>
        </p:txBody>
      </p:sp>
      <p:pic>
        <p:nvPicPr>
          <p:cNvPr id="5122" name="Picture 2" descr="Resultado de imagen para heroku">
            <a:extLst>
              <a:ext uri="{FF2B5EF4-FFF2-40B4-BE49-F238E27FC236}">
                <a16:creationId xmlns:a16="http://schemas.microsoft.com/office/drawing/2014/main" id="{129040D5-5289-4A14-9AD9-4EDE305FCE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1493" y="2132893"/>
            <a:ext cx="1401116" cy="7355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heroku">
            <a:extLst>
              <a:ext uri="{FF2B5EF4-FFF2-40B4-BE49-F238E27FC236}">
                <a16:creationId xmlns:a16="http://schemas.microsoft.com/office/drawing/2014/main" id="{9DBE1DDF-8C53-42AE-B938-792D1C0DCD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24791" y="4104794"/>
            <a:ext cx="1383926" cy="72656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esultado de imagen para open source png">
            <a:extLst>
              <a:ext uri="{FF2B5EF4-FFF2-40B4-BE49-F238E27FC236}">
                <a16:creationId xmlns:a16="http://schemas.microsoft.com/office/drawing/2014/main" id="{893208CE-A348-4619-B19B-A6724052D7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80849F4D-E8D5-4A60-8840-0B3E2039BAEB}"/>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b="23711"/>
          <a:stretch/>
        </p:blipFill>
        <p:spPr>
          <a:xfrm>
            <a:off x="8004497" y="5898728"/>
            <a:ext cx="690432" cy="744775"/>
          </a:xfrm>
          <a:prstGeom prst="rect">
            <a:avLst/>
          </a:prstGeom>
        </p:spPr>
      </p:pic>
      <p:pic>
        <p:nvPicPr>
          <p:cNvPr id="11" name="Picture 6" descr="Resultado de imagen para candado png">
            <a:extLst>
              <a:ext uri="{FF2B5EF4-FFF2-40B4-BE49-F238E27FC236}">
                <a16:creationId xmlns:a16="http://schemas.microsoft.com/office/drawing/2014/main" id="{C8DBEA39-09EE-4E33-8A14-8689FC8C137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8890" r="28918"/>
          <a:stretch/>
        </p:blipFill>
        <p:spPr bwMode="auto">
          <a:xfrm>
            <a:off x="6267251" y="3455422"/>
            <a:ext cx="465593" cy="5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8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6"/>
                                        </p:tgtEl>
                                      </p:cBhvr>
                                    </p:animEffect>
                                    <p:animScale>
                                      <p:cBhvr>
                                        <p:cTn id="7" dur="50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8"/>
                                        </p:tgtEl>
                                      </p:cBhvr>
                                    </p:animEffect>
                                    <p:animScale>
                                      <p:cBhvr>
                                        <p:cTn id="10" dur="500" autoRev="1" fill="hold"/>
                                        <p:tgtEl>
                                          <p:spTgt spid="28"/>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59"/>
                                        </p:tgtEl>
                                      </p:cBhvr>
                                    </p:animEffect>
                                    <p:animScale>
                                      <p:cBhvr>
                                        <p:cTn id="13" dur="500" autoRev="1" fill="hold"/>
                                        <p:tgtEl>
                                          <p:spTgt spid="59"/>
                                        </p:tgtEl>
                                      </p:cBhvr>
                                      <p:by x="105000" y="105000"/>
                                    </p:animScale>
                                  </p:childTnLst>
                                </p:cTn>
                              </p:par>
                              <p:par>
                                <p:cTn id="14" presetID="26" presetClass="emph" presetSubtype="0" fill="hold" nodeType="withEffect">
                                  <p:stCondLst>
                                    <p:cond delay="0"/>
                                  </p:stCondLst>
                                  <p:childTnLst>
                                    <p:animEffect transition="out" filter="fade">
                                      <p:cBhvr>
                                        <p:cTn id="15" dur="1000" tmFilter="0, 0; .2, .5; .8, .5; 1, 0"/>
                                        <p:tgtEl>
                                          <p:spTgt spid="60"/>
                                        </p:tgtEl>
                                      </p:cBhvr>
                                    </p:animEffect>
                                    <p:animScale>
                                      <p:cBhvr>
                                        <p:cTn id="16" dur="50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1000" tmFilter="0, 0; .2, .5; .8, .5; 1, 0"/>
                                        <p:tgtEl>
                                          <p:spTgt spid="2054"/>
                                        </p:tgtEl>
                                      </p:cBhvr>
                                    </p:animEffect>
                                    <p:animScale>
                                      <p:cBhvr>
                                        <p:cTn id="19" dur="500" autoRev="1" fill="hold"/>
                                        <p:tgtEl>
                                          <p:spTgt spid="2054"/>
                                        </p:tgtEl>
                                      </p:cBhvr>
                                      <p:by x="105000" y="105000"/>
                                    </p:animScale>
                                  </p:childTnLst>
                                </p:cTn>
                              </p:par>
                              <p:par>
                                <p:cTn id="20" presetID="26" presetClass="emph" presetSubtype="0" fill="hold" nodeType="withEffect">
                                  <p:stCondLst>
                                    <p:cond delay="0"/>
                                  </p:stCondLst>
                                  <p:childTnLst>
                                    <p:animEffect transition="out" filter="fade">
                                      <p:cBhvr>
                                        <p:cTn id="21" dur="1000" tmFilter="0, 0; .2, .5; .8, .5; 1, 0"/>
                                        <p:tgtEl>
                                          <p:spTgt spid="2060"/>
                                        </p:tgtEl>
                                      </p:cBhvr>
                                    </p:animEffect>
                                    <p:animScale>
                                      <p:cBhvr>
                                        <p:cTn id="22" dur="500" autoRev="1" fill="hold"/>
                                        <p:tgtEl>
                                          <p:spTgt spid="2060"/>
                                        </p:tgtEl>
                                      </p:cBhvr>
                                      <p:by x="105000" y="105000"/>
                                    </p:animScale>
                                  </p:childTnLst>
                                </p:cTn>
                              </p:par>
                              <p:par>
                                <p:cTn id="23" presetID="26" presetClass="emph" presetSubtype="0" fill="hold" grpId="0" nodeType="withEffect">
                                  <p:stCondLst>
                                    <p:cond delay="0"/>
                                  </p:stCondLst>
                                  <p:childTnLst>
                                    <p:animEffect transition="out" filter="fade">
                                      <p:cBhvr>
                                        <p:cTn id="24" dur="1000" tmFilter="0, 0; .2, .5; .8, .5; 1, 0"/>
                                        <p:tgtEl>
                                          <p:spTgt spid="54"/>
                                        </p:tgtEl>
                                      </p:cBhvr>
                                    </p:animEffect>
                                    <p:animScale>
                                      <p:cBhvr>
                                        <p:cTn id="25" dur="500" autoRev="1" fill="hold"/>
                                        <p:tgtEl>
                                          <p:spTgt spid="54"/>
                                        </p:tgtEl>
                                      </p:cBhvr>
                                      <p:by x="105000" y="105000"/>
                                    </p:animScale>
                                  </p:childTnLst>
                                </p:cTn>
                              </p:par>
                              <p:par>
                                <p:cTn id="26" presetID="26" presetClass="emph" presetSubtype="0" fill="hold" grpId="0" nodeType="withEffect">
                                  <p:stCondLst>
                                    <p:cond delay="0"/>
                                  </p:stCondLst>
                                  <p:childTnLst>
                                    <p:animEffect transition="out" filter="fade">
                                      <p:cBhvr>
                                        <p:cTn id="27" dur="1000" tmFilter="0, 0; .2, .5; .8, .5; 1, 0"/>
                                        <p:tgtEl>
                                          <p:spTgt spid="53"/>
                                        </p:tgtEl>
                                      </p:cBhvr>
                                    </p:animEffect>
                                    <p:animScale>
                                      <p:cBhvr>
                                        <p:cTn id="28" dur="500" autoRev="1" fill="hold"/>
                                        <p:tgtEl>
                                          <p:spTgt spid="53"/>
                                        </p:tgtEl>
                                      </p:cBhvr>
                                      <p:by x="105000" y="105000"/>
                                    </p:animScale>
                                  </p:childTnLst>
                                </p:cTn>
                              </p:par>
                              <p:par>
                                <p:cTn id="29" presetID="26" presetClass="emph" presetSubtype="0" fill="hold" nodeType="withEffect">
                                  <p:stCondLst>
                                    <p:cond delay="0"/>
                                  </p:stCondLst>
                                  <p:childTnLst>
                                    <p:animEffect transition="out" filter="fade">
                                      <p:cBhvr>
                                        <p:cTn id="30" dur="1000" tmFilter="0, 0; .2, .5; .8, .5; 1, 0"/>
                                        <p:tgtEl>
                                          <p:spTgt spid="2070"/>
                                        </p:tgtEl>
                                      </p:cBhvr>
                                    </p:animEffect>
                                    <p:animScale>
                                      <p:cBhvr>
                                        <p:cTn id="31" dur="500" autoRev="1" fill="hold"/>
                                        <p:tgtEl>
                                          <p:spTgt spid="2070"/>
                                        </p:tgtEl>
                                      </p:cBhvr>
                                      <p:by x="105000" y="105000"/>
                                    </p:animScale>
                                  </p:childTnLst>
                                </p:cTn>
                              </p:par>
                              <p:par>
                                <p:cTn id="32" presetID="26" presetClass="emph" presetSubtype="0" fill="hold" nodeType="withEffect">
                                  <p:stCondLst>
                                    <p:cond delay="0"/>
                                  </p:stCondLst>
                                  <p:childTnLst>
                                    <p:animEffect transition="out" filter="fade">
                                      <p:cBhvr>
                                        <p:cTn id="33" dur="1000" tmFilter="0, 0; .2, .5; .8, .5; 1, 0"/>
                                        <p:tgtEl>
                                          <p:spTgt spid="2072"/>
                                        </p:tgtEl>
                                      </p:cBhvr>
                                    </p:animEffect>
                                    <p:animScale>
                                      <p:cBhvr>
                                        <p:cTn id="34" dur="500" autoRev="1" fill="hold"/>
                                        <p:tgtEl>
                                          <p:spTgt spid="2072"/>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55"/>
                                        </p:tgtEl>
                                      </p:cBhvr>
                                    </p:animEffect>
                                    <p:animScale>
                                      <p:cBhvr>
                                        <p:cTn id="37" dur="500" autoRev="1" fill="hold"/>
                                        <p:tgtEl>
                                          <p:spTgt spid="55"/>
                                        </p:tgtEl>
                                      </p:cBhvr>
                                      <p:by x="105000" y="105000"/>
                                    </p:animScale>
                                  </p:childTnLst>
                                </p:cTn>
                              </p:par>
                              <p:par>
                                <p:cTn id="38" presetID="26" presetClass="emph" presetSubtype="0" fill="hold" nodeType="withEffect">
                                  <p:stCondLst>
                                    <p:cond delay="0"/>
                                  </p:stCondLst>
                                  <p:childTnLst>
                                    <p:animEffect transition="out" filter="fade">
                                      <p:cBhvr>
                                        <p:cTn id="39" dur="1000" tmFilter="0, 0; .2, .5; .8, .5; 1, 0"/>
                                        <p:tgtEl>
                                          <p:spTgt spid="2058"/>
                                        </p:tgtEl>
                                      </p:cBhvr>
                                    </p:animEffect>
                                    <p:animScale>
                                      <p:cBhvr>
                                        <p:cTn id="40" dur="500" autoRev="1" fill="hold"/>
                                        <p:tgtEl>
                                          <p:spTgt spid="2058"/>
                                        </p:tgtEl>
                                      </p:cBhvr>
                                      <p:by x="105000" y="105000"/>
                                    </p:animScale>
                                  </p:childTnLst>
                                </p:cTn>
                              </p:par>
                              <p:par>
                                <p:cTn id="41" presetID="26" presetClass="emph" presetSubtype="0" fill="hold" nodeType="withEffect">
                                  <p:stCondLst>
                                    <p:cond delay="0"/>
                                  </p:stCondLst>
                                  <p:childTnLst>
                                    <p:animEffect transition="out" filter="fade">
                                      <p:cBhvr>
                                        <p:cTn id="42" dur="1000" tmFilter="0, 0; .2, .5; .8, .5; 1, 0"/>
                                        <p:tgtEl>
                                          <p:spTgt spid="4"/>
                                        </p:tgtEl>
                                      </p:cBhvr>
                                    </p:animEffect>
                                    <p:animScale>
                                      <p:cBhvr>
                                        <p:cTn id="43" dur="500" autoRev="1" fill="hold"/>
                                        <p:tgtEl>
                                          <p:spTgt spid="4"/>
                                        </p:tgtEl>
                                      </p:cBhvr>
                                      <p:by x="105000" y="105000"/>
                                    </p:animScale>
                                  </p:childTnLst>
                                </p:cTn>
                              </p:par>
                              <p:par>
                                <p:cTn id="44" presetID="26" presetClass="emph" presetSubtype="0" fill="hold" nodeType="withEffect">
                                  <p:stCondLst>
                                    <p:cond delay="0"/>
                                  </p:stCondLst>
                                  <p:childTnLst>
                                    <p:animEffect transition="out" filter="fade">
                                      <p:cBhvr>
                                        <p:cTn id="45" dur="1000" tmFilter="0, 0; .2, .5; .8, .5; 1, 0"/>
                                        <p:tgtEl>
                                          <p:spTgt spid="2082"/>
                                        </p:tgtEl>
                                      </p:cBhvr>
                                    </p:animEffect>
                                    <p:animScale>
                                      <p:cBhvr>
                                        <p:cTn id="46" dur="500" autoRev="1" fill="hold"/>
                                        <p:tgtEl>
                                          <p:spTgt spid="2082"/>
                                        </p:tgtEl>
                                      </p:cBhvr>
                                      <p:by x="105000" y="105000"/>
                                    </p:animScale>
                                  </p:childTnLst>
                                </p:cTn>
                              </p:par>
                              <p:par>
                                <p:cTn id="47" presetID="26" presetClass="emph" presetSubtype="0" fill="hold" nodeType="withEffect">
                                  <p:stCondLst>
                                    <p:cond delay="0"/>
                                  </p:stCondLst>
                                  <p:childTnLst>
                                    <p:animEffect transition="out" filter="fade">
                                      <p:cBhvr>
                                        <p:cTn id="48" dur="1000" tmFilter="0, 0; .2, .5; .8, .5; 1, 0"/>
                                        <p:tgtEl>
                                          <p:spTgt spid="2086"/>
                                        </p:tgtEl>
                                      </p:cBhvr>
                                    </p:animEffect>
                                    <p:animScale>
                                      <p:cBhvr>
                                        <p:cTn id="49" dur="500" autoRev="1" fill="hold"/>
                                        <p:tgtEl>
                                          <p:spTgt spid="2086"/>
                                        </p:tgtEl>
                                      </p:cBhvr>
                                      <p:by x="105000" y="105000"/>
                                    </p:animScale>
                                  </p:childTnLst>
                                </p:cTn>
                              </p:par>
                              <p:par>
                                <p:cTn id="50" presetID="26" presetClass="emph" presetSubtype="0" fill="hold" nodeType="withEffect">
                                  <p:stCondLst>
                                    <p:cond delay="0"/>
                                  </p:stCondLst>
                                  <p:childTnLst>
                                    <p:animEffect transition="out" filter="fade">
                                      <p:cBhvr>
                                        <p:cTn id="51" dur="1000" tmFilter="0, 0; .2, .5; .8, .5; 1, 0"/>
                                        <p:tgtEl>
                                          <p:spTgt spid="2080"/>
                                        </p:tgtEl>
                                      </p:cBhvr>
                                    </p:animEffect>
                                    <p:animScale>
                                      <p:cBhvr>
                                        <p:cTn id="52" dur="500" autoRev="1" fill="hold"/>
                                        <p:tgtEl>
                                          <p:spTgt spid="20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55456" y="-83137"/>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6" name="Rectángulo redondeado 4">
            <a:extLst>
              <a:ext uri="{FF2B5EF4-FFF2-40B4-BE49-F238E27FC236}">
                <a16:creationId xmlns:a16="http://schemas.microsoft.com/office/drawing/2014/main" id="{A0607C35-66D0-4157-BF4D-ABFFB5791A71}"/>
              </a:ext>
            </a:extLst>
          </p:cNvPr>
          <p:cNvSpPr/>
          <p:nvPr/>
        </p:nvSpPr>
        <p:spPr>
          <a:xfrm>
            <a:off x="105740" y="3637535"/>
            <a:ext cx="748417" cy="2775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100" b="1" dirty="0">
                <a:ln w="0"/>
                <a:solidFill>
                  <a:schemeClr val="bg1"/>
                </a:solidFill>
                <a:effectLst>
                  <a:outerShdw blurRad="38100" dist="19050" dir="2700000" algn="tl" rotWithShape="0">
                    <a:schemeClr val="dk1">
                      <a:alpha val="40000"/>
                    </a:schemeClr>
                  </a:outerShdw>
                </a:effectLst>
              </a:rPr>
              <a:t>Vigilados</a:t>
            </a:r>
          </a:p>
        </p:txBody>
      </p:sp>
      <p:sp>
        <p:nvSpPr>
          <p:cNvPr id="27" name="Rectángulo redondeado 5">
            <a:extLst>
              <a:ext uri="{FF2B5EF4-FFF2-40B4-BE49-F238E27FC236}">
                <a16:creationId xmlns:a16="http://schemas.microsoft.com/office/drawing/2014/main" id="{CD0A4800-E391-4190-BEE8-E428B9D7AD14}"/>
              </a:ext>
            </a:extLst>
          </p:cNvPr>
          <p:cNvSpPr/>
          <p:nvPr/>
        </p:nvSpPr>
        <p:spPr>
          <a:xfrm>
            <a:off x="1336469" y="1433479"/>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Prestadores</a:t>
            </a:r>
          </a:p>
        </p:txBody>
      </p:sp>
      <p:sp>
        <p:nvSpPr>
          <p:cNvPr id="28" name="Rectángulo redondeado 5">
            <a:extLst>
              <a:ext uri="{FF2B5EF4-FFF2-40B4-BE49-F238E27FC236}">
                <a16:creationId xmlns:a16="http://schemas.microsoft.com/office/drawing/2014/main" id="{1E7DB264-9694-4F78-9E01-C467CD388F34}"/>
              </a:ext>
            </a:extLst>
          </p:cNvPr>
          <p:cNvSpPr/>
          <p:nvPr/>
        </p:nvSpPr>
        <p:spPr>
          <a:xfrm>
            <a:off x="1336469" y="3710731"/>
            <a:ext cx="953862" cy="18082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Aseguradores</a:t>
            </a:r>
          </a:p>
        </p:txBody>
      </p:sp>
      <p:sp>
        <p:nvSpPr>
          <p:cNvPr id="29" name="Rectángulo redondeado 5">
            <a:extLst>
              <a:ext uri="{FF2B5EF4-FFF2-40B4-BE49-F238E27FC236}">
                <a16:creationId xmlns:a16="http://schemas.microsoft.com/office/drawing/2014/main" id="{69DF460D-68D5-4822-9C6A-4DE58E1C18BB}"/>
              </a:ext>
            </a:extLst>
          </p:cNvPr>
          <p:cNvSpPr/>
          <p:nvPr/>
        </p:nvSpPr>
        <p:spPr>
          <a:xfrm>
            <a:off x="7841140" y="2662120"/>
            <a:ext cx="953862" cy="315574"/>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Generadores</a:t>
            </a:r>
          </a:p>
        </p:txBody>
      </p:sp>
      <p:cxnSp>
        <p:nvCxnSpPr>
          <p:cNvPr id="30" name="Conector: angular 29">
            <a:extLst>
              <a:ext uri="{FF2B5EF4-FFF2-40B4-BE49-F238E27FC236}">
                <a16:creationId xmlns:a16="http://schemas.microsoft.com/office/drawing/2014/main" id="{D81C718D-C57C-441B-B11E-CD7B9208B070}"/>
              </a:ext>
            </a:extLst>
          </p:cNvPr>
          <p:cNvCxnSpPr>
            <a:cxnSpLocks/>
            <a:endCxn id="29" idx="2"/>
          </p:cNvCxnSpPr>
          <p:nvPr/>
        </p:nvCxnSpPr>
        <p:spPr>
          <a:xfrm rot="5400000" flipH="1" flipV="1">
            <a:off x="3917617" y="-459974"/>
            <a:ext cx="962786" cy="7838122"/>
          </a:xfrm>
          <a:prstGeom prst="bentConnector3">
            <a:avLst>
              <a:gd name="adj1" fmla="val -93822"/>
            </a:avLst>
          </a:prstGeom>
        </p:spPr>
        <p:style>
          <a:lnRef idx="1">
            <a:schemeClr val="accent4"/>
          </a:lnRef>
          <a:fillRef idx="3">
            <a:schemeClr val="accent4"/>
          </a:fillRef>
          <a:effectRef idx="2">
            <a:schemeClr val="accent4"/>
          </a:effectRef>
          <a:fontRef idx="minor">
            <a:schemeClr val="lt1"/>
          </a:fontRef>
        </p:style>
      </p:cxnSp>
      <p:cxnSp>
        <p:nvCxnSpPr>
          <p:cNvPr id="31" name="Conector: angular 30">
            <a:extLst>
              <a:ext uri="{FF2B5EF4-FFF2-40B4-BE49-F238E27FC236}">
                <a16:creationId xmlns:a16="http://schemas.microsoft.com/office/drawing/2014/main" id="{88837383-280F-4F20-A2AC-4D7B122472E4}"/>
              </a:ext>
            </a:extLst>
          </p:cNvPr>
          <p:cNvCxnSpPr>
            <a:cxnSpLocks/>
            <a:stCxn id="27" idx="1"/>
          </p:cNvCxnSpPr>
          <p:nvPr/>
        </p:nvCxnSpPr>
        <p:spPr>
          <a:xfrm rot="10800000" flipV="1">
            <a:off x="854157" y="1526658"/>
            <a:ext cx="482312" cy="227504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33" name="Conector: angular 32">
            <a:extLst>
              <a:ext uri="{FF2B5EF4-FFF2-40B4-BE49-F238E27FC236}">
                <a16:creationId xmlns:a16="http://schemas.microsoft.com/office/drawing/2014/main" id="{EBEC1E89-FE79-4946-8CE0-006602973A06}"/>
              </a:ext>
            </a:extLst>
          </p:cNvPr>
          <p:cNvCxnSpPr>
            <a:cxnSpLocks/>
            <a:stCxn id="28" idx="1"/>
          </p:cNvCxnSpPr>
          <p:nvPr/>
        </p:nvCxnSpPr>
        <p:spPr>
          <a:xfrm rot="10800000" flipV="1">
            <a:off x="854157" y="3801144"/>
            <a:ext cx="482312" cy="56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34" name="Rectángulo redondeado 5">
            <a:extLst>
              <a:ext uri="{FF2B5EF4-FFF2-40B4-BE49-F238E27FC236}">
                <a16:creationId xmlns:a16="http://schemas.microsoft.com/office/drawing/2014/main" id="{B586F1DA-83C9-4E21-B165-DBF81B8CD010}"/>
              </a:ext>
            </a:extLst>
          </p:cNvPr>
          <p:cNvSpPr/>
          <p:nvPr/>
        </p:nvSpPr>
        <p:spPr>
          <a:xfrm>
            <a:off x="3188010" y="1264554"/>
            <a:ext cx="1035054" cy="44291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Transporte Especial de Pacientes</a:t>
            </a:r>
          </a:p>
        </p:txBody>
      </p:sp>
      <p:sp>
        <p:nvSpPr>
          <p:cNvPr id="35" name="Rectángulo redondeado 5">
            <a:extLst>
              <a:ext uri="{FF2B5EF4-FFF2-40B4-BE49-F238E27FC236}">
                <a16:creationId xmlns:a16="http://schemas.microsoft.com/office/drawing/2014/main" id="{5C3F98CA-0715-49DA-996B-FE55927CF3DD}"/>
              </a:ext>
            </a:extLst>
          </p:cNvPr>
          <p:cNvSpPr/>
          <p:nvPr/>
        </p:nvSpPr>
        <p:spPr>
          <a:xfrm>
            <a:off x="3188010" y="1804268"/>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Profesional Independiente</a:t>
            </a:r>
          </a:p>
        </p:txBody>
      </p:sp>
      <p:sp>
        <p:nvSpPr>
          <p:cNvPr id="36" name="Rectángulo redondeado 5">
            <a:extLst>
              <a:ext uri="{FF2B5EF4-FFF2-40B4-BE49-F238E27FC236}">
                <a16:creationId xmlns:a16="http://schemas.microsoft.com/office/drawing/2014/main" id="{73998047-D558-4A3F-9D14-564684A30C48}"/>
              </a:ext>
            </a:extLst>
          </p:cNvPr>
          <p:cNvSpPr/>
          <p:nvPr/>
        </p:nvSpPr>
        <p:spPr>
          <a:xfrm>
            <a:off x="3183155" y="1005459"/>
            <a:ext cx="1035054" cy="16154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a:t>
            </a:r>
          </a:p>
        </p:txBody>
      </p:sp>
      <p:cxnSp>
        <p:nvCxnSpPr>
          <p:cNvPr id="37" name="Conector recto 36">
            <a:extLst>
              <a:ext uri="{FF2B5EF4-FFF2-40B4-BE49-F238E27FC236}">
                <a16:creationId xmlns:a16="http://schemas.microsoft.com/office/drawing/2014/main" id="{6A3A9759-721B-424D-905B-92F70F427BF0}"/>
              </a:ext>
            </a:extLst>
          </p:cNvPr>
          <p:cNvCxnSpPr>
            <a:cxnSpLocks/>
            <a:stCxn id="27" idx="3"/>
            <a:endCxn id="34" idx="1"/>
          </p:cNvCxnSpPr>
          <p:nvPr/>
        </p:nvCxnSpPr>
        <p:spPr>
          <a:xfrm flipV="1">
            <a:off x="2290331" y="1486013"/>
            <a:ext cx="897679" cy="4064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8" name="Conector recto 37">
            <a:extLst>
              <a:ext uri="{FF2B5EF4-FFF2-40B4-BE49-F238E27FC236}">
                <a16:creationId xmlns:a16="http://schemas.microsoft.com/office/drawing/2014/main" id="{9713E42B-ABA1-4BCF-BA71-9A53EFF8D329}"/>
              </a:ext>
            </a:extLst>
          </p:cNvPr>
          <p:cNvCxnSpPr>
            <a:cxnSpLocks/>
            <a:stCxn id="27" idx="3"/>
            <a:endCxn id="36" idx="1"/>
          </p:cNvCxnSpPr>
          <p:nvPr/>
        </p:nvCxnSpPr>
        <p:spPr>
          <a:xfrm flipV="1">
            <a:off x="2290331" y="1086231"/>
            <a:ext cx="892824" cy="440428"/>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9" name="Conector recto 38">
            <a:extLst>
              <a:ext uri="{FF2B5EF4-FFF2-40B4-BE49-F238E27FC236}">
                <a16:creationId xmlns:a16="http://schemas.microsoft.com/office/drawing/2014/main" id="{45F4E3B5-75F2-4AB8-A887-7343F1240335}"/>
              </a:ext>
            </a:extLst>
          </p:cNvPr>
          <p:cNvCxnSpPr>
            <a:cxnSpLocks/>
            <a:stCxn id="27" idx="3"/>
            <a:endCxn id="35" idx="1"/>
          </p:cNvCxnSpPr>
          <p:nvPr/>
        </p:nvCxnSpPr>
        <p:spPr>
          <a:xfrm>
            <a:off x="2290331" y="1526659"/>
            <a:ext cx="897679" cy="437619"/>
          </a:xfrm>
          <a:prstGeom prst="line">
            <a:avLst/>
          </a:prstGeom>
          <a:ln/>
        </p:spPr>
        <p:style>
          <a:lnRef idx="1">
            <a:schemeClr val="accent4"/>
          </a:lnRef>
          <a:fillRef idx="3">
            <a:schemeClr val="accent4"/>
          </a:fillRef>
          <a:effectRef idx="2">
            <a:schemeClr val="accent4"/>
          </a:effectRef>
          <a:fontRef idx="minor">
            <a:schemeClr val="lt1"/>
          </a:fontRef>
        </p:style>
      </p:cxnSp>
      <p:sp>
        <p:nvSpPr>
          <p:cNvPr id="40" name="Rectángulo redondeado 5">
            <a:extLst>
              <a:ext uri="{FF2B5EF4-FFF2-40B4-BE49-F238E27FC236}">
                <a16:creationId xmlns:a16="http://schemas.microsoft.com/office/drawing/2014/main" id="{61043F29-01C3-4537-8CD3-5CF2E0F26216}"/>
              </a:ext>
            </a:extLst>
          </p:cNvPr>
          <p:cNvSpPr/>
          <p:nvPr/>
        </p:nvSpPr>
        <p:spPr>
          <a:xfrm>
            <a:off x="3116932" y="2983693"/>
            <a:ext cx="1035054" cy="189291"/>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EAPB</a:t>
            </a:r>
          </a:p>
        </p:txBody>
      </p:sp>
      <p:sp>
        <p:nvSpPr>
          <p:cNvPr id="41" name="Rectángulo redondeado 5">
            <a:extLst>
              <a:ext uri="{FF2B5EF4-FFF2-40B4-BE49-F238E27FC236}">
                <a16:creationId xmlns:a16="http://schemas.microsoft.com/office/drawing/2014/main" id="{7B693A81-4813-40D7-879F-DFC807C5442F}"/>
              </a:ext>
            </a:extLst>
          </p:cNvPr>
          <p:cNvSpPr/>
          <p:nvPr/>
        </p:nvSpPr>
        <p:spPr>
          <a:xfrm>
            <a:off x="1336469" y="5366667"/>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Direcciones Territoriales</a:t>
            </a:r>
          </a:p>
        </p:txBody>
      </p:sp>
      <p:sp>
        <p:nvSpPr>
          <p:cNvPr id="42" name="Rectángulo redondeado 5">
            <a:extLst>
              <a:ext uri="{FF2B5EF4-FFF2-40B4-BE49-F238E27FC236}">
                <a16:creationId xmlns:a16="http://schemas.microsoft.com/office/drawing/2014/main" id="{EB4F2741-3816-493D-AD17-39410B1B56EF}"/>
              </a:ext>
            </a:extLst>
          </p:cNvPr>
          <p:cNvSpPr/>
          <p:nvPr/>
        </p:nvSpPr>
        <p:spPr>
          <a:xfrm>
            <a:off x="3116930" y="4114788"/>
            <a:ext cx="1035056" cy="28516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Compañía de Seguros</a:t>
            </a:r>
          </a:p>
        </p:txBody>
      </p:sp>
      <p:cxnSp>
        <p:nvCxnSpPr>
          <p:cNvPr id="43" name="Conector recto 42">
            <a:extLst>
              <a:ext uri="{FF2B5EF4-FFF2-40B4-BE49-F238E27FC236}">
                <a16:creationId xmlns:a16="http://schemas.microsoft.com/office/drawing/2014/main" id="{05EA1A68-9075-4115-9A28-F9CA16C87065}"/>
              </a:ext>
            </a:extLst>
          </p:cNvPr>
          <p:cNvCxnSpPr>
            <a:cxnSpLocks/>
            <a:stCxn id="28" idx="3"/>
            <a:endCxn id="40" idx="1"/>
          </p:cNvCxnSpPr>
          <p:nvPr/>
        </p:nvCxnSpPr>
        <p:spPr>
          <a:xfrm flipV="1">
            <a:off x="2290331" y="3078339"/>
            <a:ext cx="826601" cy="722805"/>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4" name="Conector recto 43">
            <a:extLst>
              <a:ext uri="{FF2B5EF4-FFF2-40B4-BE49-F238E27FC236}">
                <a16:creationId xmlns:a16="http://schemas.microsoft.com/office/drawing/2014/main" id="{60F6F8F5-8E5A-43EB-A22E-D13E925A8EDA}"/>
              </a:ext>
            </a:extLst>
          </p:cNvPr>
          <p:cNvCxnSpPr>
            <a:cxnSpLocks/>
            <a:stCxn id="28" idx="3"/>
            <a:endCxn id="42" idx="1"/>
          </p:cNvCxnSpPr>
          <p:nvPr/>
        </p:nvCxnSpPr>
        <p:spPr>
          <a:xfrm>
            <a:off x="2290331" y="3801144"/>
            <a:ext cx="826599" cy="456227"/>
          </a:xfrm>
          <a:prstGeom prst="line">
            <a:avLst/>
          </a:prstGeom>
          <a:ln/>
        </p:spPr>
        <p:style>
          <a:lnRef idx="1">
            <a:schemeClr val="accent4"/>
          </a:lnRef>
          <a:fillRef idx="3">
            <a:schemeClr val="accent4"/>
          </a:fillRef>
          <a:effectRef idx="2">
            <a:schemeClr val="accent4"/>
          </a:effectRef>
          <a:fontRef idx="minor">
            <a:schemeClr val="lt1"/>
          </a:fontRef>
        </p:style>
      </p:cxnSp>
      <p:sp>
        <p:nvSpPr>
          <p:cNvPr id="46" name="Rectángulo redondeado 5">
            <a:extLst>
              <a:ext uri="{FF2B5EF4-FFF2-40B4-BE49-F238E27FC236}">
                <a16:creationId xmlns:a16="http://schemas.microsoft.com/office/drawing/2014/main" id="{5CFE2E2B-EC44-4D05-8F76-1CF4A3A2FA58}"/>
              </a:ext>
            </a:extLst>
          </p:cNvPr>
          <p:cNvSpPr/>
          <p:nvPr/>
        </p:nvSpPr>
        <p:spPr>
          <a:xfrm>
            <a:off x="9036348" y="831101"/>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Juegos de Suerte y Azar</a:t>
            </a:r>
          </a:p>
        </p:txBody>
      </p:sp>
      <p:sp>
        <p:nvSpPr>
          <p:cNvPr id="47" name="Rectángulo redondeado 5">
            <a:extLst>
              <a:ext uri="{FF2B5EF4-FFF2-40B4-BE49-F238E27FC236}">
                <a16:creationId xmlns:a16="http://schemas.microsoft.com/office/drawing/2014/main" id="{5F77A67C-3C80-4452-A497-FE3E1DD7274F}"/>
              </a:ext>
            </a:extLst>
          </p:cNvPr>
          <p:cNvSpPr/>
          <p:nvPr/>
        </p:nvSpPr>
        <p:spPr>
          <a:xfrm>
            <a:off x="9411814" y="5398982"/>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CCF</a:t>
            </a:r>
          </a:p>
        </p:txBody>
      </p:sp>
      <p:cxnSp>
        <p:nvCxnSpPr>
          <p:cNvPr id="48" name="Conector recto 47">
            <a:extLst>
              <a:ext uri="{FF2B5EF4-FFF2-40B4-BE49-F238E27FC236}">
                <a16:creationId xmlns:a16="http://schemas.microsoft.com/office/drawing/2014/main" id="{8487B0E9-799F-4FBA-A847-C8DA3922A301}"/>
              </a:ext>
            </a:extLst>
          </p:cNvPr>
          <p:cNvCxnSpPr>
            <a:cxnSpLocks/>
            <a:stCxn id="36" idx="3"/>
            <a:endCxn id="50" idx="1"/>
          </p:cNvCxnSpPr>
          <p:nvPr/>
        </p:nvCxnSpPr>
        <p:spPr>
          <a:xfrm flipV="1">
            <a:off x="4218209" y="768542"/>
            <a:ext cx="368699" cy="31768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9" name="Conector recto 48">
            <a:extLst>
              <a:ext uri="{FF2B5EF4-FFF2-40B4-BE49-F238E27FC236}">
                <a16:creationId xmlns:a16="http://schemas.microsoft.com/office/drawing/2014/main" id="{8A46C7AA-431B-40DB-B44C-38D7A7142FCB}"/>
              </a:ext>
            </a:extLst>
          </p:cNvPr>
          <p:cNvCxnSpPr>
            <a:cxnSpLocks/>
            <a:stCxn id="36" idx="3"/>
            <a:endCxn id="51" idx="1"/>
          </p:cNvCxnSpPr>
          <p:nvPr/>
        </p:nvCxnSpPr>
        <p:spPr>
          <a:xfrm>
            <a:off x="4218209" y="1086231"/>
            <a:ext cx="368699" cy="261583"/>
          </a:xfrm>
          <a:prstGeom prst="line">
            <a:avLst/>
          </a:prstGeom>
          <a:ln/>
        </p:spPr>
        <p:style>
          <a:lnRef idx="1">
            <a:schemeClr val="accent4"/>
          </a:lnRef>
          <a:fillRef idx="3">
            <a:schemeClr val="accent4"/>
          </a:fillRef>
          <a:effectRef idx="2">
            <a:schemeClr val="accent4"/>
          </a:effectRef>
          <a:fontRef idx="minor">
            <a:schemeClr val="lt1"/>
          </a:fontRef>
        </p:style>
      </p:cxnSp>
      <p:sp>
        <p:nvSpPr>
          <p:cNvPr id="50" name="Rectángulo redondeado 5">
            <a:extLst>
              <a:ext uri="{FF2B5EF4-FFF2-40B4-BE49-F238E27FC236}">
                <a16:creationId xmlns:a16="http://schemas.microsoft.com/office/drawing/2014/main" id="{D27E3BBF-D688-41CE-828A-8E4DA690B605}"/>
              </a:ext>
            </a:extLst>
          </p:cNvPr>
          <p:cNvSpPr/>
          <p:nvPr/>
        </p:nvSpPr>
        <p:spPr>
          <a:xfrm>
            <a:off x="4586908" y="675362"/>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Públicas</a:t>
            </a:r>
          </a:p>
        </p:txBody>
      </p:sp>
      <p:sp>
        <p:nvSpPr>
          <p:cNvPr id="51" name="Rectángulo redondeado 5">
            <a:extLst>
              <a:ext uri="{FF2B5EF4-FFF2-40B4-BE49-F238E27FC236}">
                <a16:creationId xmlns:a16="http://schemas.microsoft.com/office/drawing/2014/main" id="{14A1B676-0B7F-46C4-88CC-9FF1DA3DFBFE}"/>
              </a:ext>
            </a:extLst>
          </p:cNvPr>
          <p:cNvSpPr/>
          <p:nvPr/>
        </p:nvSpPr>
        <p:spPr>
          <a:xfrm>
            <a:off x="4586908" y="1254634"/>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Privadas</a:t>
            </a:r>
          </a:p>
        </p:txBody>
      </p:sp>
      <p:cxnSp>
        <p:nvCxnSpPr>
          <p:cNvPr id="52" name="Conector recto 51">
            <a:extLst>
              <a:ext uri="{FF2B5EF4-FFF2-40B4-BE49-F238E27FC236}">
                <a16:creationId xmlns:a16="http://schemas.microsoft.com/office/drawing/2014/main" id="{4EE9DF97-D234-40DD-9702-1B68311F32F2}"/>
              </a:ext>
            </a:extLst>
          </p:cNvPr>
          <p:cNvCxnSpPr>
            <a:cxnSpLocks/>
            <a:stCxn id="50" idx="3"/>
          </p:cNvCxnSpPr>
          <p:nvPr/>
        </p:nvCxnSpPr>
        <p:spPr>
          <a:xfrm>
            <a:off x="5540770" y="768542"/>
            <a:ext cx="508102" cy="40797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53" name="Conector recto 52">
            <a:extLst>
              <a:ext uri="{FF2B5EF4-FFF2-40B4-BE49-F238E27FC236}">
                <a16:creationId xmlns:a16="http://schemas.microsoft.com/office/drawing/2014/main" id="{51FC4FE7-DF0D-491E-86EF-F7DD5CCA930B}"/>
              </a:ext>
            </a:extLst>
          </p:cNvPr>
          <p:cNvCxnSpPr>
            <a:cxnSpLocks/>
            <a:stCxn id="51" idx="3"/>
          </p:cNvCxnSpPr>
          <p:nvPr/>
        </p:nvCxnSpPr>
        <p:spPr>
          <a:xfrm flipV="1">
            <a:off x="5540770" y="1165940"/>
            <a:ext cx="508102" cy="181874"/>
          </a:xfrm>
          <a:prstGeom prst="line">
            <a:avLst/>
          </a:prstGeom>
          <a:ln/>
        </p:spPr>
        <p:style>
          <a:lnRef idx="1">
            <a:schemeClr val="accent4"/>
          </a:lnRef>
          <a:fillRef idx="3">
            <a:schemeClr val="accent4"/>
          </a:fillRef>
          <a:effectRef idx="2">
            <a:schemeClr val="accent4"/>
          </a:effectRef>
          <a:fontRef idx="minor">
            <a:schemeClr val="lt1"/>
          </a:fontRef>
        </p:style>
      </p:cxnSp>
      <p:sp>
        <p:nvSpPr>
          <p:cNvPr id="54" name="Rectángulo redondeado 5">
            <a:extLst>
              <a:ext uri="{FF2B5EF4-FFF2-40B4-BE49-F238E27FC236}">
                <a16:creationId xmlns:a16="http://schemas.microsoft.com/office/drawing/2014/main" id="{7117DFFF-FC85-4DC6-886A-E5F75CF4C15C}"/>
              </a:ext>
            </a:extLst>
          </p:cNvPr>
          <p:cNvSpPr/>
          <p:nvPr/>
        </p:nvSpPr>
        <p:spPr>
          <a:xfrm>
            <a:off x="6471591" y="474967"/>
            <a:ext cx="814251"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A</a:t>
            </a:r>
          </a:p>
        </p:txBody>
      </p:sp>
      <p:sp>
        <p:nvSpPr>
          <p:cNvPr id="55" name="Rectángulo redondeado 5">
            <a:extLst>
              <a:ext uri="{FF2B5EF4-FFF2-40B4-BE49-F238E27FC236}">
                <a16:creationId xmlns:a16="http://schemas.microsoft.com/office/drawing/2014/main" id="{5B2E91EA-0D88-4AF1-81FF-EF30EBCF5E9F}"/>
              </a:ext>
            </a:extLst>
          </p:cNvPr>
          <p:cNvSpPr/>
          <p:nvPr/>
        </p:nvSpPr>
        <p:spPr>
          <a:xfrm>
            <a:off x="6471808" y="853197"/>
            <a:ext cx="850968" cy="24537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B</a:t>
            </a:r>
          </a:p>
        </p:txBody>
      </p:sp>
      <p:sp>
        <p:nvSpPr>
          <p:cNvPr id="56" name="Rectángulo redondeado 5">
            <a:extLst>
              <a:ext uri="{FF2B5EF4-FFF2-40B4-BE49-F238E27FC236}">
                <a16:creationId xmlns:a16="http://schemas.microsoft.com/office/drawing/2014/main" id="{832C77F5-81A9-442C-A96F-4264158DD329}"/>
              </a:ext>
            </a:extLst>
          </p:cNvPr>
          <p:cNvSpPr/>
          <p:nvPr/>
        </p:nvSpPr>
        <p:spPr>
          <a:xfrm>
            <a:off x="6472026" y="1587766"/>
            <a:ext cx="850533"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D</a:t>
            </a:r>
          </a:p>
          <a:p>
            <a:pPr algn="ctr"/>
            <a:r>
              <a:rPr lang="es-CO" sz="1050" dirty="0">
                <a:solidFill>
                  <a:schemeClr val="bg1"/>
                </a:solidFill>
              </a:rPr>
              <a:t>(D1, D2,D3)</a:t>
            </a:r>
          </a:p>
        </p:txBody>
      </p:sp>
      <p:sp>
        <p:nvSpPr>
          <p:cNvPr id="57" name="Rectángulo redondeado 5">
            <a:extLst>
              <a:ext uri="{FF2B5EF4-FFF2-40B4-BE49-F238E27FC236}">
                <a16:creationId xmlns:a16="http://schemas.microsoft.com/office/drawing/2014/main" id="{9B4B4009-A8F0-4F92-8509-76F87C588F78}"/>
              </a:ext>
            </a:extLst>
          </p:cNvPr>
          <p:cNvSpPr/>
          <p:nvPr/>
        </p:nvSpPr>
        <p:spPr>
          <a:xfrm>
            <a:off x="6472026" y="1217080"/>
            <a:ext cx="850533" cy="29256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C</a:t>
            </a:r>
          </a:p>
          <a:p>
            <a:pPr algn="ctr"/>
            <a:r>
              <a:rPr lang="es-CO" sz="1050" dirty="0">
                <a:solidFill>
                  <a:schemeClr val="bg1"/>
                </a:solidFill>
              </a:rPr>
              <a:t>(C1 y C2)</a:t>
            </a:r>
          </a:p>
        </p:txBody>
      </p:sp>
      <p:cxnSp>
        <p:nvCxnSpPr>
          <p:cNvPr id="58" name="Conector: angular 57">
            <a:extLst>
              <a:ext uri="{FF2B5EF4-FFF2-40B4-BE49-F238E27FC236}">
                <a16:creationId xmlns:a16="http://schemas.microsoft.com/office/drawing/2014/main" id="{0DBFBF26-0B77-437E-A1CB-B1925385F4D5}"/>
              </a:ext>
            </a:extLst>
          </p:cNvPr>
          <p:cNvCxnSpPr>
            <a:cxnSpLocks/>
            <a:endCxn id="54" idx="1"/>
          </p:cNvCxnSpPr>
          <p:nvPr/>
        </p:nvCxnSpPr>
        <p:spPr>
          <a:xfrm rot="5400000" flipH="1" flipV="1">
            <a:off x="5986836" y="673715"/>
            <a:ext cx="539527" cy="429984"/>
          </a:xfrm>
          <a:prstGeom prst="bentConnector2">
            <a:avLst/>
          </a:prstGeom>
        </p:spPr>
        <p:style>
          <a:lnRef idx="1">
            <a:schemeClr val="accent4"/>
          </a:lnRef>
          <a:fillRef idx="3">
            <a:schemeClr val="accent4"/>
          </a:fillRef>
          <a:effectRef idx="2">
            <a:schemeClr val="accent4"/>
          </a:effectRef>
          <a:fontRef idx="minor">
            <a:schemeClr val="lt1"/>
          </a:fontRef>
        </p:style>
      </p:cxnSp>
      <p:cxnSp>
        <p:nvCxnSpPr>
          <p:cNvPr id="59" name="Conector: angular 58">
            <a:extLst>
              <a:ext uri="{FF2B5EF4-FFF2-40B4-BE49-F238E27FC236}">
                <a16:creationId xmlns:a16="http://schemas.microsoft.com/office/drawing/2014/main" id="{791718E0-98C3-4A95-B9F4-E860B38D4FF7}"/>
              </a:ext>
            </a:extLst>
          </p:cNvPr>
          <p:cNvCxnSpPr>
            <a:cxnSpLocks/>
          </p:cNvCxnSpPr>
          <p:nvPr/>
        </p:nvCxnSpPr>
        <p:spPr>
          <a:xfrm flipV="1">
            <a:off x="6041607" y="989120"/>
            <a:ext cx="429984" cy="180545"/>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0" name="Conector: angular 59">
            <a:extLst>
              <a:ext uri="{FF2B5EF4-FFF2-40B4-BE49-F238E27FC236}">
                <a16:creationId xmlns:a16="http://schemas.microsoft.com/office/drawing/2014/main" id="{6C9B4EED-52B1-4F5F-A6F4-5C7ADB48E43A}"/>
              </a:ext>
            </a:extLst>
          </p:cNvPr>
          <p:cNvCxnSpPr>
            <a:endCxn id="57" idx="1"/>
          </p:cNvCxnSpPr>
          <p:nvPr/>
        </p:nvCxnSpPr>
        <p:spPr>
          <a:xfrm>
            <a:off x="6041607" y="1169665"/>
            <a:ext cx="430419" cy="193700"/>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1" name="Conector: angular 60">
            <a:extLst>
              <a:ext uri="{FF2B5EF4-FFF2-40B4-BE49-F238E27FC236}">
                <a16:creationId xmlns:a16="http://schemas.microsoft.com/office/drawing/2014/main" id="{BBB93005-519A-4260-9B6A-77D4C54628F9}"/>
              </a:ext>
            </a:extLst>
          </p:cNvPr>
          <p:cNvCxnSpPr>
            <a:cxnSpLocks/>
            <a:endCxn id="56" idx="1"/>
          </p:cNvCxnSpPr>
          <p:nvPr/>
        </p:nvCxnSpPr>
        <p:spPr>
          <a:xfrm rot="16200000" flipH="1">
            <a:off x="5972166" y="1231882"/>
            <a:ext cx="577480" cy="422240"/>
          </a:xfrm>
          <a:prstGeom prst="bentConnector2">
            <a:avLst/>
          </a:prstGeom>
        </p:spPr>
        <p:style>
          <a:lnRef idx="1">
            <a:schemeClr val="accent4"/>
          </a:lnRef>
          <a:fillRef idx="3">
            <a:schemeClr val="accent4"/>
          </a:fillRef>
          <a:effectRef idx="2">
            <a:schemeClr val="accent4"/>
          </a:effectRef>
          <a:fontRef idx="minor">
            <a:schemeClr val="lt1"/>
          </a:fontRef>
        </p:style>
      </p:cxnSp>
      <p:sp>
        <p:nvSpPr>
          <p:cNvPr id="62" name="Rectángulo redondeado 5">
            <a:extLst>
              <a:ext uri="{FF2B5EF4-FFF2-40B4-BE49-F238E27FC236}">
                <a16:creationId xmlns:a16="http://schemas.microsoft.com/office/drawing/2014/main" id="{359DB8B1-C437-4D95-9519-07E4E3BB52ED}"/>
              </a:ext>
            </a:extLst>
          </p:cNvPr>
          <p:cNvSpPr/>
          <p:nvPr/>
        </p:nvSpPr>
        <p:spPr>
          <a:xfrm>
            <a:off x="4570825" y="3168941"/>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Voluntarios</a:t>
            </a:r>
          </a:p>
        </p:txBody>
      </p:sp>
      <p:sp>
        <p:nvSpPr>
          <p:cNvPr id="63" name="Rectángulo redondeado 5">
            <a:extLst>
              <a:ext uri="{FF2B5EF4-FFF2-40B4-BE49-F238E27FC236}">
                <a16:creationId xmlns:a16="http://schemas.microsoft.com/office/drawing/2014/main" id="{6883DC26-841C-43FA-893C-9491CF47E4ED}"/>
              </a:ext>
            </a:extLst>
          </p:cNvPr>
          <p:cNvSpPr/>
          <p:nvPr/>
        </p:nvSpPr>
        <p:spPr>
          <a:xfrm>
            <a:off x="4570824" y="2609325"/>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Obligatorios</a:t>
            </a:r>
          </a:p>
        </p:txBody>
      </p:sp>
      <p:sp>
        <p:nvSpPr>
          <p:cNvPr id="64" name="Rectángulo redondeado 22">
            <a:extLst>
              <a:ext uri="{FF2B5EF4-FFF2-40B4-BE49-F238E27FC236}">
                <a16:creationId xmlns:a16="http://schemas.microsoft.com/office/drawing/2014/main" id="{8EFD232D-0DD5-47E6-B90B-35C4DFAF70F7}"/>
              </a:ext>
            </a:extLst>
          </p:cNvPr>
          <p:cNvSpPr/>
          <p:nvPr/>
        </p:nvSpPr>
        <p:spPr>
          <a:xfrm>
            <a:off x="6195608" y="2069091"/>
            <a:ext cx="1440160" cy="47467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EPS</a:t>
            </a:r>
          </a:p>
          <a:p>
            <a:pPr algn="ctr"/>
            <a:r>
              <a:rPr lang="es-CO" sz="1050" dirty="0">
                <a:solidFill>
                  <a:schemeClr val="tx1"/>
                </a:solidFill>
              </a:rPr>
              <a:t> (RC, RS, ADAPTADAS, CCF)</a:t>
            </a:r>
          </a:p>
        </p:txBody>
      </p:sp>
      <p:sp>
        <p:nvSpPr>
          <p:cNvPr id="65" name="Rectángulo redondeado 23">
            <a:extLst>
              <a:ext uri="{FF2B5EF4-FFF2-40B4-BE49-F238E27FC236}">
                <a16:creationId xmlns:a16="http://schemas.microsoft.com/office/drawing/2014/main" id="{9D382667-E0F2-430A-8863-42C0CBB246EB}"/>
              </a:ext>
            </a:extLst>
          </p:cNvPr>
          <p:cNvSpPr/>
          <p:nvPr/>
        </p:nvSpPr>
        <p:spPr>
          <a:xfrm>
            <a:off x="6220774" y="2619072"/>
            <a:ext cx="1414994" cy="3641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REGIMEN ESPECIAL Y DE EXCEPCIÓN</a:t>
            </a:r>
          </a:p>
        </p:txBody>
      </p:sp>
      <p:cxnSp>
        <p:nvCxnSpPr>
          <p:cNvPr id="66" name="Conector recto 65">
            <a:extLst>
              <a:ext uri="{FF2B5EF4-FFF2-40B4-BE49-F238E27FC236}">
                <a16:creationId xmlns:a16="http://schemas.microsoft.com/office/drawing/2014/main" id="{744662ED-4A50-4768-AA32-E9CB39479A70}"/>
              </a:ext>
            </a:extLst>
          </p:cNvPr>
          <p:cNvCxnSpPr>
            <a:cxnSpLocks/>
            <a:stCxn id="63" idx="3"/>
            <a:endCxn id="64" idx="1"/>
          </p:cNvCxnSpPr>
          <p:nvPr/>
        </p:nvCxnSpPr>
        <p:spPr>
          <a:xfrm flipV="1">
            <a:off x="5461361" y="2306429"/>
            <a:ext cx="734247" cy="481001"/>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67" name="Conector recto 66">
            <a:extLst>
              <a:ext uri="{FF2B5EF4-FFF2-40B4-BE49-F238E27FC236}">
                <a16:creationId xmlns:a16="http://schemas.microsoft.com/office/drawing/2014/main" id="{14E2613C-A8C6-4AFA-8B04-88A5DEB626B8}"/>
              </a:ext>
            </a:extLst>
          </p:cNvPr>
          <p:cNvCxnSpPr>
            <a:cxnSpLocks/>
            <a:stCxn id="63" idx="3"/>
            <a:endCxn id="65" idx="1"/>
          </p:cNvCxnSpPr>
          <p:nvPr/>
        </p:nvCxnSpPr>
        <p:spPr>
          <a:xfrm>
            <a:off x="5461361" y="2787430"/>
            <a:ext cx="759413" cy="13702"/>
          </a:xfrm>
          <a:prstGeom prst="line">
            <a:avLst/>
          </a:prstGeom>
          <a:ln/>
        </p:spPr>
        <p:style>
          <a:lnRef idx="1">
            <a:schemeClr val="accent4"/>
          </a:lnRef>
          <a:fillRef idx="3">
            <a:schemeClr val="accent4"/>
          </a:fillRef>
          <a:effectRef idx="2">
            <a:schemeClr val="accent4"/>
          </a:effectRef>
          <a:fontRef idx="minor">
            <a:schemeClr val="lt1"/>
          </a:fontRef>
        </p:style>
      </p:cxnSp>
      <p:sp>
        <p:nvSpPr>
          <p:cNvPr id="68" name="Rectángulo redondeado 19">
            <a:extLst>
              <a:ext uri="{FF2B5EF4-FFF2-40B4-BE49-F238E27FC236}">
                <a16:creationId xmlns:a16="http://schemas.microsoft.com/office/drawing/2014/main" id="{2397C0FF-17A8-488B-AFFF-F5AAE2878634}"/>
              </a:ext>
            </a:extLst>
          </p:cNvPr>
          <p:cNvSpPr/>
          <p:nvPr/>
        </p:nvSpPr>
        <p:spPr>
          <a:xfrm>
            <a:off x="6566767" y="3047869"/>
            <a:ext cx="782928" cy="32239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SAP</a:t>
            </a:r>
          </a:p>
        </p:txBody>
      </p:sp>
      <p:sp>
        <p:nvSpPr>
          <p:cNvPr id="69" name="Rectángulo redondeado 20">
            <a:extLst>
              <a:ext uri="{FF2B5EF4-FFF2-40B4-BE49-F238E27FC236}">
                <a16:creationId xmlns:a16="http://schemas.microsoft.com/office/drawing/2014/main" id="{426DC965-82C8-439E-903D-BFD15D517ABF}"/>
              </a:ext>
            </a:extLst>
          </p:cNvPr>
          <p:cNvSpPr/>
          <p:nvPr/>
        </p:nvSpPr>
        <p:spPr>
          <a:xfrm>
            <a:off x="6566767" y="3401110"/>
            <a:ext cx="782928" cy="30852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EMP</a:t>
            </a:r>
          </a:p>
        </p:txBody>
      </p:sp>
      <p:sp>
        <p:nvSpPr>
          <p:cNvPr id="70" name="Rectángulo redondeado 21">
            <a:extLst>
              <a:ext uri="{FF2B5EF4-FFF2-40B4-BE49-F238E27FC236}">
                <a16:creationId xmlns:a16="http://schemas.microsoft.com/office/drawing/2014/main" id="{54FEB7B2-8020-475C-B4E6-61D8DD389C32}"/>
              </a:ext>
            </a:extLst>
          </p:cNvPr>
          <p:cNvSpPr/>
          <p:nvPr/>
        </p:nvSpPr>
        <p:spPr>
          <a:xfrm>
            <a:off x="6566767" y="3745104"/>
            <a:ext cx="782928" cy="31558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PAC</a:t>
            </a:r>
          </a:p>
        </p:txBody>
      </p:sp>
      <p:cxnSp>
        <p:nvCxnSpPr>
          <p:cNvPr id="71" name="Conector recto 70">
            <a:extLst>
              <a:ext uri="{FF2B5EF4-FFF2-40B4-BE49-F238E27FC236}">
                <a16:creationId xmlns:a16="http://schemas.microsoft.com/office/drawing/2014/main" id="{37C6AC3B-3132-40B1-8EE9-0A3579E77115}"/>
              </a:ext>
            </a:extLst>
          </p:cNvPr>
          <p:cNvCxnSpPr>
            <a:cxnSpLocks/>
            <a:stCxn id="62" idx="3"/>
            <a:endCxn id="68" idx="1"/>
          </p:cNvCxnSpPr>
          <p:nvPr/>
        </p:nvCxnSpPr>
        <p:spPr>
          <a:xfrm flipV="1">
            <a:off x="5461362" y="3209067"/>
            <a:ext cx="1105405" cy="13797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2" name="Conector recto 71">
            <a:extLst>
              <a:ext uri="{FF2B5EF4-FFF2-40B4-BE49-F238E27FC236}">
                <a16:creationId xmlns:a16="http://schemas.microsoft.com/office/drawing/2014/main" id="{146019FA-9A10-4735-B7F7-D3B9BA504DAF}"/>
              </a:ext>
            </a:extLst>
          </p:cNvPr>
          <p:cNvCxnSpPr>
            <a:cxnSpLocks/>
            <a:stCxn id="62" idx="3"/>
            <a:endCxn id="69" idx="1"/>
          </p:cNvCxnSpPr>
          <p:nvPr/>
        </p:nvCxnSpPr>
        <p:spPr>
          <a:xfrm>
            <a:off x="5461362" y="3347046"/>
            <a:ext cx="1105405" cy="20832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3" name="Conector recto 72">
            <a:extLst>
              <a:ext uri="{FF2B5EF4-FFF2-40B4-BE49-F238E27FC236}">
                <a16:creationId xmlns:a16="http://schemas.microsoft.com/office/drawing/2014/main" id="{559FB341-5F93-4137-BE01-EF48B6E70EBE}"/>
              </a:ext>
            </a:extLst>
          </p:cNvPr>
          <p:cNvCxnSpPr>
            <a:cxnSpLocks/>
            <a:stCxn id="62" idx="3"/>
            <a:endCxn id="70" idx="1"/>
          </p:cNvCxnSpPr>
          <p:nvPr/>
        </p:nvCxnSpPr>
        <p:spPr>
          <a:xfrm>
            <a:off x="5461362" y="3347046"/>
            <a:ext cx="1105405" cy="55585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4" name="Conector recto 73">
            <a:extLst>
              <a:ext uri="{FF2B5EF4-FFF2-40B4-BE49-F238E27FC236}">
                <a16:creationId xmlns:a16="http://schemas.microsoft.com/office/drawing/2014/main" id="{2E472BCE-C19B-4766-A7CC-AD2F3EC62665}"/>
              </a:ext>
            </a:extLst>
          </p:cNvPr>
          <p:cNvCxnSpPr>
            <a:cxnSpLocks/>
            <a:stCxn id="40" idx="3"/>
            <a:endCxn id="63" idx="1"/>
          </p:cNvCxnSpPr>
          <p:nvPr/>
        </p:nvCxnSpPr>
        <p:spPr>
          <a:xfrm flipV="1">
            <a:off x="4151986" y="2787430"/>
            <a:ext cx="418838" cy="29090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5" name="Conector recto 74">
            <a:extLst>
              <a:ext uri="{FF2B5EF4-FFF2-40B4-BE49-F238E27FC236}">
                <a16:creationId xmlns:a16="http://schemas.microsoft.com/office/drawing/2014/main" id="{62EFC74B-7559-4D18-927D-5292BCDF2714}"/>
              </a:ext>
            </a:extLst>
          </p:cNvPr>
          <p:cNvCxnSpPr>
            <a:cxnSpLocks/>
            <a:stCxn id="40" idx="3"/>
            <a:endCxn id="62" idx="1"/>
          </p:cNvCxnSpPr>
          <p:nvPr/>
        </p:nvCxnSpPr>
        <p:spPr>
          <a:xfrm>
            <a:off x="4151986" y="3078339"/>
            <a:ext cx="418839" cy="268707"/>
          </a:xfrm>
          <a:prstGeom prst="line">
            <a:avLst/>
          </a:prstGeom>
          <a:ln/>
        </p:spPr>
        <p:style>
          <a:lnRef idx="1">
            <a:schemeClr val="accent4"/>
          </a:lnRef>
          <a:fillRef idx="3">
            <a:schemeClr val="accent4"/>
          </a:fillRef>
          <a:effectRef idx="2">
            <a:schemeClr val="accent4"/>
          </a:effectRef>
          <a:fontRef idx="minor">
            <a:schemeClr val="lt1"/>
          </a:fontRef>
        </p:style>
      </p:cxnSp>
      <p:sp>
        <p:nvSpPr>
          <p:cNvPr id="76" name="Rectángulo redondeado 15">
            <a:extLst>
              <a:ext uri="{FF2B5EF4-FFF2-40B4-BE49-F238E27FC236}">
                <a16:creationId xmlns:a16="http://schemas.microsoft.com/office/drawing/2014/main" id="{489E2BB1-7300-48BE-8265-84B85EEBE4F6}"/>
              </a:ext>
            </a:extLst>
          </p:cNvPr>
          <p:cNvSpPr/>
          <p:nvPr/>
        </p:nvSpPr>
        <p:spPr>
          <a:xfrm>
            <a:off x="4581719" y="4453403"/>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Pólizas de Salud</a:t>
            </a:r>
          </a:p>
        </p:txBody>
      </p:sp>
      <p:sp>
        <p:nvSpPr>
          <p:cNvPr id="77" name="Rectángulo redondeado 27">
            <a:extLst>
              <a:ext uri="{FF2B5EF4-FFF2-40B4-BE49-F238E27FC236}">
                <a16:creationId xmlns:a16="http://schemas.microsoft.com/office/drawing/2014/main" id="{5D86824C-535C-408C-9E77-743D2C88EA3B}"/>
              </a:ext>
            </a:extLst>
          </p:cNvPr>
          <p:cNvSpPr/>
          <p:nvPr/>
        </p:nvSpPr>
        <p:spPr>
          <a:xfrm>
            <a:off x="4578800" y="4109935"/>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ARL</a:t>
            </a:r>
          </a:p>
        </p:txBody>
      </p:sp>
      <p:sp>
        <p:nvSpPr>
          <p:cNvPr id="78" name="Rectángulo redondeado 28">
            <a:extLst>
              <a:ext uri="{FF2B5EF4-FFF2-40B4-BE49-F238E27FC236}">
                <a16:creationId xmlns:a16="http://schemas.microsoft.com/office/drawing/2014/main" id="{3C5555B0-E801-4C79-A668-821DD1A8E0C2}"/>
              </a:ext>
            </a:extLst>
          </p:cNvPr>
          <p:cNvSpPr/>
          <p:nvPr/>
        </p:nvSpPr>
        <p:spPr>
          <a:xfrm>
            <a:off x="4586908" y="3774668"/>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SOAT</a:t>
            </a:r>
          </a:p>
        </p:txBody>
      </p:sp>
      <p:cxnSp>
        <p:nvCxnSpPr>
          <p:cNvPr id="79" name="Conector recto 78">
            <a:extLst>
              <a:ext uri="{FF2B5EF4-FFF2-40B4-BE49-F238E27FC236}">
                <a16:creationId xmlns:a16="http://schemas.microsoft.com/office/drawing/2014/main" id="{30F2C8AC-41AF-42F8-B666-8BEA818969CF}"/>
              </a:ext>
            </a:extLst>
          </p:cNvPr>
          <p:cNvCxnSpPr>
            <a:cxnSpLocks/>
            <a:stCxn id="42" idx="3"/>
            <a:endCxn id="78" idx="1"/>
          </p:cNvCxnSpPr>
          <p:nvPr/>
        </p:nvCxnSpPr>
        <p:spPr>
          <a:xfrm flipV="1">
            <a:off x="4151986" y="3912618"/>
            <a:ext cx="434922" cy="344753"/>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0" name="Conector recto 79">
            <a:extLst>
              <a:ext uri="{FF2B5EF4-FFF2-40B4-BE49-F238E27FC236}">
                <a16:creationId xmlns:a16="http://schemas.microsoft.com/office/drawing/2014/main" id="{C44164CE-401F-4F98-AE65-44AEF2ABB384}"/>
              </a:ext>
            </a:extLst>
          </p:cNvPr>
          <p:cNvCxnSpPr>
            <a:cxnSpLocks/>
            <a:stCxn id="42" idx="3"/>
            <a:endCxn id="77" idx="1"/>
          </p:cNvCxnSpPr>
          <p:nvPr/>
        </p:nvCxnSpPr>
        <p:spPr>
          <a:xfrm flipV="1">
            <a:off x="4151986" y="4247885"/>
            <a:ext cx="426814" cy="948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1" name="Conector recto 80">
            <a:extLst>
              <a:ext uri="{FF2B5EF4-FFF2-40B4-BE49-F238E27FC236}">
                <a16:creationId xmlns:a16="http://schemas.microsoft.com/office/drawing/2014/main" id="{2B7A301B-D636-40DE-B9C5-CE0B718BE89E}"/>
              </a:ext>
            </a:extLst>
          </p:cNvPr>
          <p:cNvCxnSpPr>
            <a:cxnSpLocks/>
            <a:stCxn id="42" idx="3"/>
            <a:endCxn id="76" idx="1"/>
          </p:cNvCxnSpPr>
          <p:nvPr/>
        </p:nvCxnSpPr>
        <p:spPr>
          <a:xfrm>
            <a:off x="4151986" y="4257371"/>
            <a:ext cx="429733" cy="333982"/>
          </a:xfrm>
          <a:prstGeom prst="line">
            <a:avLst/>
          </a:prstGeom>
          <a:ln/>
        </p:spPr>
        <p:style>
          <a:lnRef idx="1">
            <a:schemeClr val="accent4"/>
          </a:lnRef>
          <a:fillRef idx="3">
            <a:schemeClr val="accent4"/>
          </a:fillRef>
          <a:effectRef idx="2">
            <a:schemeClr val="accent4"/>
          </a:effectRef>
          <a:fontRef idx="minor">
            <a:schemeClr val="lt1"/>
          </a:fontRef>
        </p:style>
      </p:cxnSp>
      <p:sp>
        <p:nvSpPr>
          <p:cNvPr id="82" name="Rectángulo redondeado 16">
            <a:extLst>
              <a:ext uri="{FF2B5EF4-FFF2-40B4-BE49-F238E27FC236}">
                <a16:creationId xmlns:a16="http://schemas.microsoft.com/office/drawing/2014/main" id="{17DB9FFD-AE70-48BF-8A10-B797B262848C}"/>
              </a:ext>
            </a:extLst>
          </p:cNvPr>
          <p:cNvSpPr/>
          <p:nvPr/>
        </p:nvSpPr>
        <p:spPr>
          <a:xfrm>
            <a:off x="2802092" y="5651435"/>
            <a:ext cx="946599" cy="209282"/>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Municipales</a:t>
            </a:r>
          </a:p>
        </p:txBody>
      </p:sp>
      <p:sp>
        <p:nvSpPr>
          <p:cNvPr id="83" name="Rectángulo redondeado 17">
            <a:extLst>
              <a:ext uri="{FF2B5EF4-FFF2-40B4-BE49-F238E27FC236}">
                <a16:creationId xmlns:a16="http://schemas.microsoft.com/office/drawing/2014/main" id="{F76BAA8E-5EFF-44F7-84C7-5525DDE190C9}"/>
              </a:ext>
            </a:extLst>
          </p:cNvPr>
          <p:cNvSpPr/>
          <p:nvPr/>
        </p:nvSpPr>
        <p:spPr>
          <a:xfrm>
            <a:off x="2683093" y="5383488"/>
            <a:ext cx="1303650" cy="20072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Departamentales</a:t>
            </a:r>
          </a:p>
        </p:txBody>
      </p:sp>
      <p:sp>
        <p:nvSpPr>
          <p:cNvPr id="84" name="Rectángulo redondeado 18">
            <a:extLst>
              <a:ext uri="{FF2B5EF4-FFF2-40B4-BE49-F238E27FC236}">
                <a16:creationId xmlns:a16="http://schemas.microsoft.com/office/drawing/2014/main" id="{195F3C21-5E3D-4997-947A-54E804512844}"/>
              </a:ext>
            </a:extLst>
          </p:cNvPr>
          <p:cNvSpPr/>
          <p:nvPr/>
        </p:nvSpPr>
        <p:spPr>
          <a:xfrm>
            <a:off x="2842002" y="5118216"/>
            <a:ext cx="859512" cy="1986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Distritales</a:t>
            </a:r>
          </a:p>
        </p:txBody>
      </p:sp>
      <p:cxnSp>
        <p:nvCxnSpPr>
          <p:cNvPr id="85" name="Conector: angular 84">
            <a:extLst>
              <a:ext uri="{FF2B5EF4-FFF2-40B4-BE49-F238E27FC236}">
                <a16:creationId xmlns:a16="http://schemas.microsoft.com/office/drawing/2014/main" id="{65A5D62F-8EA5-42CA-AEA8-3F3921D8C678}"/>
              </a:ext>
            </a:extLst>
          </p:cNvPr>
          <p:cNvCxnSpPr>
            <a:stCxn id="41" idx="3"/>
            <a:endCxn id="84" idx="1"/>
          </p:cNvCxnSpPr>
          <p:nvPr/>
        </p:nvCxnSpPr>
        <p:spPr>
          <a:xfrm flipV="1">
            <a:off x="2371524" y="5217539"/>
            <a:ext cx="470478" cy="309138"/>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86" name="Conector: angular 85">
            <a:extLst>
              <a:ext uri="{FF2B5EF4-FFF2-40B4-BE49-F238E27FC236}">
                <a16:creationId xmlns:a16="http://schemas.microsoft.com/office/drawing/2014/main" id="{62F52F86-7586-4952-9092-CBD05DB42A0C}"/>
              </a:ext>
            </a:extLst>
          </p:cNvPr>
          <p:cNvCxnSpPr>
            <a:cxnSpLocks/>
            <a:stCxn id="41" idx="3"/>
            <a:endCxn id="82" idx="1"/>
          </p:cNvCxnSpPr>
          <p:nvPr/>
        </p:nvCxnSpPr>
        <p:spPr>
          <a:xfrm>
            <a:off x="2371524" y="5526677"/>
            <a:ext cx="430568" cy="22939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87" name="Conector: angular 86">
            <a:extLst>
              <a:ext uri="{FF2B5EF4-FFF2-40B4-BE49-F238E27FC236}">
                <a16:creationId xmlns:a16="http://schemas.microsoft.com/office/drawing/2014/main" id="{A819856C-49D8-4251-830E-4C309639CE60}"/>
              </a:ext>
            </a:extLst>
          </p:cNvPr>
          <p:cNvCxnSpPr>
            <a:cxnSpLocks/>
            <a:stCxn id="41" idx="3"/>
            <a:endCxn id="83" idx="1"/>
          </p:cNvCxnSpPr>
          <p:nvPr/>
        </p:nvCxnSpPr>
        <p:spPr>
          <a:xfrm flipV="1">
            <a:off x="2371524" y="5483852"/>
            <a:ext cx="311569" cy="42825"/>
          </a:xfrm>
          <a:prstGeom prst="bentConnector3">
            <a:avLst>
              <a:gd name="adj1" fmla="val 69946"/>
            </a:avLst>
          </a:prstGeom>
        </p:spPr>
        <p:style>
          <a:lnRef idx="1">
            <a:schemeClr val="accent4"/>
          </a:lnRef>
          <a:fillRef idx="3">
            <a:schemeClr val="accent4"/>
          </a:fillRef>
          <a:effectRef idx="2">
            <a:schemeClr val="accent4"/>
          </a:effectRef>
          <a:fontRef idx="minor">
            <a:schemeClr val="lt1"/>
          </a:fontRef>
        </p:style>
      </p:cxnSp>
      <p:cxnSp>
        <p:nvCxnSpPr>
          <p:cNvPr id="88" name="Conector: angular 87">
            <a:extLst>
              <a:ext uri="{FF2B5EF4-FFF2-40B4-BE49-F238E27FC236}">
                <a16:creationId xmlns:a16="http://schemas.microsoft.com/office/drawing/2014/main" id="{F9BE14BC-19A3-41B7-B49B-02D04F815CD1}"/>
              </a:ext>
            </a:extLst>
          </p:cNvPr>
          <p:cNvCxnSpPr>
            <a:cxnSpLocks/>
            <a:endCxn id="41" idx="1"/>
          </p:cNvCxnSpPr>
          <p:nvPr/>
        </p:nvCxnSpPr>
        <p:spPr>
          <a:xfrm>
            <a:off x="854157" y="3801708"/>
            <a:ext cx="482312" cy="172496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89" name="Rectángulo redondeado 5">
            <a:extLst>
              <a:ext uri="{FF2B5EF4-FFF2-40B4-BE49-F238E27FC236}">
                <a16:creationId xmlns:a16="http://schemas.microsoft.com/office/drawing/2014/main" id="{24B19F0F-C7E5-4C05-9308-3922220B2258}"/>
              </a:ext>
            </a:extLst>
          </p:cNvPr>
          <p:cNvSpPr/>
          <p:nvPr/>
        </p:nvSpPr>
        <p:spPr>
          <a:xfrm>
            <a:off x="3164572" y="2219596"/>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Objeto Social Diferente</a:t>
            </a:r>
          </a:p>
        </p:txBody>
      </p:sp>
      <p:cxnSp>
        <p:nvCxnSpPr>
          <p:cNvPr id="90" name="Conector recto 89">
            <a:extLst>
              <a:ext uri="{FF2B5EF4-FFF2-40B4-BE49-F238E27FC236}">
                <a16:creationId xmlns:a16="http://schemas.microsoft.com/office/drawing/2014/main" id="{936F864A-AC1C-411E-AD12-54C769C3B962}"/>
              </a:ext>
            </a:extLst>
          </p:cNvPr>
          <p:cNvCxnSpPr>
            <a:cxnSpLocks/>
            <a:stCxn id="27" idx="3"/>
            <a:endCxn id="89" idx="1"/>
          </p:cNvCxnSpPr>
          <p:nvPr/>
        </p:nvCxnSpPr>
        <p:spPr>
          <a:xfrm>
            <a:off x="2290331" y="1526659"/>
            <a:ext cx="874241" cy="852947"/>
          </a:xfrm>
          <a:prstGeom prst="line">
            <a:avLst/>
          </a:prstGeom>
          <a:ln/>
        </p:spPr>
        <p:style>
          <a:lnRef idx="1">
            <a:schemeClr val="accent4"/>
          </a:lnRef>
          <a:fillRef idx="3">
            <a:schemeClr val="accent4"/>
          </a:fillRef>
          <a:effectRef idx="2">
            <a:schemeClr val="accent4"/>
          </a:effectRef>
          <a:fontRef idx="minor">
            <a:schemeClr val="lt1"/>
          </a:fontRef>
        </p:style>
      </p:cxnSp>
      <p:sp>
        <p:nvSpPr>
          <p:cNvPr id="91" name="Rectángulo redondeado 5">
            <a:extLst>
              <a:ext uri="{FF2B5EF4-FFF2-40B4-BE49-F238E27FC236}">
                <a16:creationId xmlns:a16="http://schemas.microsoft.com/office/drawing/2014/main" id="{7B4B1B4D-F0FA-4401-AA91-325931F1B202}"/>
              </a:ext>
            </a:extLst>
          </p:cNvPr>
          <p:cNvSpPr/>
          <p:nvPr/>
        </p:nvSpPr>
        <p:spPr>
          <a:xfrm>
            <a:off x="10834125" y="404215"/>
            <a:ext cx="1224136" cy="47026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Lotería tradicional</a:t>
            </a:r>
          </a:p>
        </p:txBody>
      </p:sp>
      <p:sp>
        <p:nvSpPr>
          <p:cNvPr id="92" name="Rectángulo redondeado 5">
            <a:extLst>
              <a:ext uri="{FF2B5EF4-FFF2-40B4-BE49-F238E27FC236}">
                <a16:creationId xmlns:a16="http://schemas.microsoft.com/office/drawing/2014/main" id="{5E7108EB-EC15-4B23-B674-8C817A7EA4A8}"/>
              </a:ext>
            </a:extLst>
          </p:cNvPr>
          <p:cNvSpPr/>
          <p:nvPr/>
        </p:nvSpPr>
        <p:spPr>
          <a:xfrm>
            <a:off x="10834125" y="954815"/>
            <a:ext cx="1224137" cy="45811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Apuestas permanentes Chance</a:t>
            </a:r>
          </a:p>
        </p:txBody>
      </p:sp>
      <p:sp>
        <p:nvSpPr>
          <p:cNvPr id="93" name="Rectángulo redondeado 5">
            <a:extLst>
              <a:ext uri="{FF2B5EF4-FFF2-40B4-BE49-F238E27FC236}">
                <a16:creationId xmlns:a16="http://schemas.microsoft.com/office/drawing/2014/main" id="{E1194B55-9FEC-4771-879F-F1CC27DB8196}"/>
              </a:ext>
            </a:extLst>
          </p:cNvPr>
          <p:cNvSpPr/>
          <p:nvPr/>
        </p:nvSpPr>
        <p:spPr>
          <a:xfrm>
            <a:off x="10834932" y="1493041"/>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Distintos a Lotería y Chance</a:t>
            </a:r>
          </a:p>
        </p:txBody>
      </p:sp>
      <p:cxnSp>
        <p:nvCxnSpPr>
          <p:cNvPr id="94" name="Conector: angular 93">
            <a:extLst>
              <a:ext uri="{FF2B5EF4-FFF2-40B4-BE49-F238E27FC236}">
                <a16:creationId xmlns:a16="http://schemas.microsoft.com/office/drawing/2014/main" id="{0778D970-C3BD-4F50-82DE-5733E2C74528}"/>
              </a:ext>
            </a:extLst>
          </p:cNvPr>
          <p:cNvCxnSpPr>
            <a:cxnSpLocks/>
            <a:stCxn id="46" idx="3"/>
            <a:endCxn id="91" idx="1"/>
          </p:cNvCxnSpPr>
          <p:nvPr/>
        </p:nvCxnSpPr>
        <p:spPr>
          <a:xfrm flipV="1">
            <a:off x="10623615" y="639348"/>
            <a:ext cx="210510" cy="544523"/>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95" name="Conector: angular 94">
            <a:extLst>
              <a:ext uri="{FF2B5EF4-FFF2-40B4-BE49-F238E27FC236}">
                <a16:creationId xmlns:a16="http://schemas.microsoft.com/office/drawing/2014/main" id="{9AE7E201-4C96-4C72-B47B-A49D9A0A6D2D}"/>
              </a:ext>
            </a:extLst>
          </p:cNvPr>
          <p:cNvCxnSpPr>
            <a:cxnSpLocks/>
            <a:stCxn id="46" idx="3"/>
            <a:endCxn id="92" idx="1"/>
          </p:cNvCxnSpPr>
          <p:nvPr/>
        </p:nvCxnSpPr>
        <p:spPr>
          <a:xfrm>
            <a:off x="10623615" y="1183871"/>
            <a:ext cx="210510" cy="1270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96" name="Conector: angular 95">
            <a:extLst>
              <a:ext uri="{FF2B5EF4-FFF2-40B4-BE49-F238E27FC236}">
                <a16:creationId xmlns:a16="http://schemas.microsoft.com/office/drawing/2014/main" id="{6AAB7F78-B443-4D7B-9F15-628C9DCE22AD}"/>
              </a:ext>
            </a:extLst>
          </p:cNvPr>
          <p:cNvCxnSpPr>
            <a:cxnSpLocks/>
            <a:stCxn id="46" idx="3"/>
            <a:endCxn id="93" idx="1"/>
          </p:cNvCxnSpPr>
          <p:nvPr/>
        </p:nvCxnSpPr>
        <p:spPr>
          <a:xfrm>
            <a:off x="10623615" y="1183871"/>
            <a:ext cx="211317" cy="537287"/>
          </a:xfrm>
          <a:prstGeom prst="bentConnector3">
            <a:avLst/>
          </a:prstGeom>
        </p:spPr>
        <p:style>
          <a:lnRef idx="1">
            <a:schemeClr val="accent4"/>
          </a:lnRef>
          <a:fillRef idx="3">
            <a:schemeClr val="accent4"/>
          </a:fillRef>
          <a:effectRef idx="2">
            <a:schemeClr val="accent4"/>
          </a:effectRef>
          <a:fontRef idx="minor">
            <a:schemeClr val="lt1"/>
          </a:fontRef>
        </p:style>
      </p:cxnSp>
      <p:sp>
        <p:nvSpPr>
          <p:cNvPr id="97" name="Rectángulo redondeado 5">
            <a:extLst>
              <a:ext uri="{FF2B5EF4-FFF2-40B4-BE49-F238E27FC236}">
                <a16:creationId xmlns:a16="http://schemas.microsoft.com/office/drawing/2014/main" id="{93B20DD1-C5C9-4AB9-B684-6FAA392A2CDE}"/>
              </a:ext>
            </a:extLst>
          </p:cNvPr>
          <p:cNvSpPr/>
          <p:nvPr/>
        </p:nvSpPr>
        <p:spPr>
          <a:xfrm>
            <a:off x="9036347" y="2288943"/>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los licores</a:t>
            </a:r>
          </a:p>
        </p:txBody>
      </p:sp>
      <p:sp>
        <p:nvSpPr>
          <p:cNvPr id="98" name="Rectángulo redondeado 5">
            <a:extLst>
              <a:ext uri="{FF2B5EF4-FFF2-40B4-BE49-F238E27FC236}">
                <a16:creationId xmlns:a16="http://schemas.microsoft.com/office/drawing/2014/main" id="{426EA4A2-A774-4547-939F-31FCC02F46F0}"/>
              </a:ext>
            </a:extLst>
          </p:cNvPr>
          <p:cNvSpPr/>
          <p:nvPr/>
        </p:nvSpPr>
        <p:spPr>
          <a:xfrm>
            <a:off x="9255101" y="3730742"/>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Concesionario de licores</a:t>
            </a:r>
          </a:p>
        </p:txBody>
      </p:sp>
      <p:sp>
        <p:nvSpPr>
          <p:cNvPr id="99" name="Rectángulo redondeado 5">
            <a:extLst>
              <a:ext uri="{FF2B5EF4-FFF2-40B4-BE49-F238E27FC236}">
                <a16:creationId xmlns:a16="http://schemas.microsoft.com/office/drawing/2014/main" id="{EAEB2029-D36E-4244-B4F0-F428D9DBF285}"/>
              </a:ext>
            </a:extLst>
          </p:cNvPr>
          <p:cNvSpPr/>
          <p:nvPr/>
        </p:nvSpPr>
        <p:spPr>
          <a:xfrm>
            <a:off x="9036349" y="1678217"/>
            <a:ext cx="1587266" cy="46914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productos extranjeros</a:t>
            </a:r>
          </a:p>
        </p:txBody>
      </p:sp>
      <p:sp>
        <p:nvSpPr>
          <p:cNvPr id="100" name="Rectángulo redondeado 5">
            <a:extLst>
              <a:ext uri="{FF2B5EF4-FFF2-40B4-BE49-F238E27FC236}">
                <a16:creationId xmlns:a16="http://schemas.microsoft.com/office/drawing/2014/main" id="{92934CF1-E10A-418D-B452-85525C6EFF48}"/>
              </a:ext>
            </a:extLst>
          </p:cNvPr>
          <p:cNvSpPr/>
          <p:nvPr/>
        </p:nvSpPr>
        <p:spPr>
          <a:xfrm>
            <a:off x="9036347" y="3136059"/>
            <a:ext cx="1587266" cy="44927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cigarrillos</a:t>
            </a:r>
          </a:p>
        </p:txBody>
      </p:sp>
      <p:sp>
        <p:nvSpPr>
          <p:cNvPr id="101" name="Rectángulo redondeado 5">
            <a:extLst>
              <a:ext uri="{FF2B5EF4-FFF2-40B4-BE49-F238E27FC236}">
                <a16:creationId xmlns:a16="http://schemas.microsoft.com/office/drawing/2014/main" id="{F639F0B3-77A6-45BA-A425-2B1328632021}"/>
              </a:ext>
            </a:extLst>
          </p:cNvPr>
          <p:cNvSpPr/>
          <p:nvPr/>
        </p:nvSpPr>
        <p:spPr>
          <a:xfrm>
            <a:off x="9373499" y="4939265"/>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INDUMIL</a:t>
            </a:r>
          </a:p>
        </p:txBody>
      </p:sp>
      <p:sp>
        <p:nvSpPr>
          <p:cNvPr id="102" name="Rectángulo redondeado 5">
            <a:extLst>
              <a:ext uri="{FF2B5EF4-FFF2-40B4-BE49-F238E27FC236}">
                <a16:creationId xmlns:a16="http://schemas.microsoft.com/office/drawing/2014/main" id="{0BDB1DCA-F044-4F75-8224-89CC42F1B034}"/>
              </a:ext>
            </a:extLst>
          </p:cNvPr>
          <p:cNvSpPr/>
          <p:nvPr/>
        </p:nvSpPr>
        <p:spPr>
          <a:xfrm>
            <a:off x="10834125" y="2388554"/>
            <a:ext cx="1252134" cy="54713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ES" sz="1000" dirty="0">
                <a:solidFill>
                  <a:schemeClr val="bg1"/>
                </a:solidFill>
              </a:rPr>
              <a:t>Quienes importen licores, vinos, aperitivos y similares y cervezas</a:t>
            </a:r>
            <a:endParaRPr lang="es-CO" sz="1000" dirty="0">
              <a:solidFill>
                <a:schemeClr val="bg1"/>
              </a:solidFill>
            </a:endParaRPr>
          </a:p>
        </p:txBody>
      </p:sp>
      <p:cxnSp>
        <p:nvCxnSpPr>
          <p:cNvPr id="103" name="Conector recto 102">
            <a:extLst>
              <a:ext uri="{FF2B5EF4-FFF2-40B4-BE49-F238E27FC236}">
                <a16:creationId xmlns:a16="http://schemas.microsoft.com/office/drawing/2014/main" id="{BDECCD29-24AB-4696-A64E-B3BB0168480D}"/>
              </a:ext>
            </a:extLst>
          </p:cNvPr>
          <p:cNvCxnSpPr>
            <a:cxnSpLocks/>
            <a:stCxn id="97" idx="3"/>
          </p:cNvCxnSpPr>
          <p:nvPr/>
        </p:nvCxnSpPr>
        <p:spPr>
          <a:xfrm flipV="1">
            <a:off x="10623614" y="2641712"/>
            <a:ext cx="210511" cy="1"/>
          </a:xfrm>
          <a:prstGeom prst="line">
            <a:avLst/>
          </a:prstGeom>
          <a:ln/>
        </p:spPr>
        <p:style>
          <a:lnRef idx="1">
            <a:schemeClr val="accent4"/>
          </a:lnRef>
          <a:fillRef idx="3">
            <a:schemeClr val="accent4"/>
          </a:fillRef>
          <a:effectRef idx="2">
            <a:schemeClr val="accent4"/>
          </a:effectRef>
          <a:fontRef idx="minor">
            <a:schemeClr val="lt1"/>
          </a:fontRef>
        </p:style>
      </p:cxnSp>
      <p:sp>
        <p:nvSpPr>
          <p:cNvPr id="104" name="Rectángulo redondeado 5">
            <a:extLst>
              <a:ext uri="{FF2B5EF4-FFF2-40B4-BE49-F238E27FC236}">
                <a16:creationId xmlns:a16="http://schemas.microsoft.com/office/drawing/2014/main" id="{DD8922B2-9EBE-4F2C-B9D4-A604BFCD9B3C}"/>
              </a:ext>
            </a:extLst>
          </p:cNvPr>
          <p:cNvSpPr/>
          <p:nvPr/>
        </p:nvSpPr>
        <p:spPr>
          <a:xfrm>
            <a:off x="9279362" y="4332383"/>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Demás árbitros rentísticos del Sistema</a:t>
            </a:r>
          </a:p>
        </p:txBody>
      </p:sp>
      <p:cxnSp>
        <p:nvCxnSpPr>
          <p:cNvPr id="105" name="Conector: angular 104">
            <a:extLst>
              <a:ext uri="{FF2B5EF4-FFF2-40B4-BE49-F238E27FC236}">
                <a16:creationId xmlns:a16="http://schemas.microsoft.com/office/drawing/2014/main" id="{8E6361ED-E06E-4C94-946A-EE58C6C85613}"/>
              </a:ext>
            </a:extLst>
          </p:cNvPr>
          <p:cNvCxnSpPr>
            <a:cxnSpLocks/>
            <a:stCxn id="29" idx="3"/>
            <a:endCxn id="46" idx="1"/>
          </p:cNvCxnSpPr>
          <p:nvPr/>
        </p:nvCxnSpPr>
        <p:spPr>
          <a:xfrm flipV="1">
            <a:off x="8795002" y="1183871"/>
            <a:ext cx="241346" cy="1636036"/>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6" name="Conector: angular 105">
            <a:extLst>
              <a:ext uri="{FF2B5EF4-FFF2-40B4-BE49-F238E27FC236}">
                <a16:creationId xmlns:a16="http://schemas.microsoft.com/office/drawing/2014/main" id="{AC59E3CA-14AC-4809-8348-46425E8FEEED}"/>
              </a:ext>
            </a:extLst>
          </p:cNvPr>
          <p:cNvCxnSpPr>
            <a:cxnSpLocks/>
            <a:stCxn id="29" idx="3"/>
            <a:endCxn id="99" idx="1"/>
          </p:cNvCxnSpPr>
          <p:nvPr/>
        </p:nvCxnSpPr>
        <p:spPr>
          <a:xfrm flipV="1">
            <a:off x="8795002" y="1912792"/>
            <a:ext cx="241347" cy="907115"/>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7" name="Conector: angular 106">
            <a:extLst>
              <a:ext uri="{FF2B5EF4-FFF2-40B4-BE49-F238E27FC236}">
                <a16:creationId xmlns:a16="http://schemas.microsoft.com/office/drawing/2014/main" id="{57D72F66-689C-43C5-B547-2DA06BE970F7}"/>
              </a:ext>
            </a:extLst>
          </p:cNvPr>
          <p:cNvCxnSpPr>
            <a:cxnSpLocks/>
            <a:stCxn id="29" idx="3"/>
            <a:endCxn id="97" idx="1"/>
          </p:cNvCxnSpPr>
          <p:nvPr/>
        </p:nvCxnSpPr>
        <p:spPr>
          <a:xfrm flipV="1">
            <a:off x="8795002" y="2641713"/>
            <a:ext cx="241345" cy="17819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8" name="Conector: angular 107">
            <a:extLst>
              <a:ext uri="{FF2B5EF4-FFF2-40B4-BE49-F238E27FC236}">
                <a16:creationId xmlns:a16="http://schemas.microsoft.com/office/drawing/2014/main" id="{D9CB6DC5-E30C-4D6F-A2DB-AD83207D1328}"/>
              </a:ext>
            </a:extLst>
          </p:cNvPr>
          <p:cNvCxnSpPr>
            <a:cxnSpLocks/>
            <a:stCxn id="29" idx="3"/>
            <a:endCxn id="100" idx="1"/>
          </p:cNvCxnSpPr>
          <p:nvPr/>
        </p:nvCxnSpPr>
        <p:spPr>
          <a:xfrm>
            <a:off x="8795002" y="2819907"/>
            <a:ext cx="241345" cy="54079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9" name="Conector: angular 108">
            <a:extLst>
              <a:ext uri="{FF2B5EF4-FFF2-40B4-BE49-F238E27FC236}">
                <a16:creationId xmlns:a16="http://schemas.microsoft.com/office/drawing/2014/main" id="{A3F9FA0B-71F2-4C47-B74E-04152A7F2D29}"/>
              </a:ext>
            </a:extLst>
          </p:cNvPr>
          <p:cNvCxnSpPr>
            <a:cxnSpLocks/>
            <a:stCxn id="29" idx="3"/>
            <a:endCxn id="98" idx="1"/>
          </p:cNvCxnSpPr>
          <p:nvPr/>
        </p:nvCxnSpPr>
        <p:spPr>
          <a:xfrm>
            <a:off x="8795002" y="2819907"/>
            <a:ext cx="460099" cy="1138952"/>
          </a:xfrm>
          <a:prstGeom prst="bentConnector3">
            <a:avLst>
              <a:gd name="adj1" fmla="val 24916"/>
            </a:avLst>
          </a:prstGeom>
        </p:spPr>
        <p:style>
          <a:lnRef idx="1">
            <a:schemeClr val="accent4"/>
          </a:lnRef>
          <a:fillRef idx="3">
            <a:schemeClr val="accent4"/>
          </a:fillRef>
          <a:effectRef idx="2">
            <a:schemeClr val="accent4"/>
          </a:effectRef>
          <a:fontRef idx="minor">
            <a:schemeClr val="lt1"/>
          </a:fontRef>
        </p:style>
      </p:cxnSp>
      <p:cxnSp>
        <p:nvCxnSpPr>
          <p:cNvPr id="110" name="Conector: angular 109">
            <a:extLst>
              <a:ext uri="{FF2B5EF4-FFF2-40B4-BE49-F238E27FC236}">
                <a16:creationId xmlns:a16="http://schemas.microsoft.com/office/drawing/2014/main" id="{A6A385B7-FF20-4D86-BB08-2F94FE7B8E4B}"/>
              </a:ext>
            </a:extLst>
          </p:cNvPr>
          <p:cNvCxnSpPr>
            <a:cxnSpLocks/>
            <a:stCxn id="29" idx="3"/>
            <a:endCxn id="104" idx="1"/>
          </p:cNvCxnSpPr>
          <p:nvPr/>
        </p:nvCxnSpPr>
        <p:spPr>
          <a:xfrm>
            <a:off x="8795002" y="2819907"/>
            <a:ext cx="484360" cy="1740593"/>
          </a:xfrm>
          <a:prstGeom prst="bentConnector3">
            <a:avLst>
              <a:gd name="adj1" fmla="val 24340"/>
            </a:avLst>
          </a:prstGeom>
        </p:spPr>
        <p:style>
          <a:lnRef idx="1">
            <a:schemeClr val="accent4"/>
          </a:lnRef>
          <a:fillRef idx="3">
            <a:schemeClr val="accent4"/>
          </a:fillRef>
          <a:effectRef idx="2">
            <a:schemeClr val="accent4"/>
          </a:effectRef>
          <a:fontRef idx="minor">
            <a:schemeClr val="lt1"/>
          </a:fontRef>
        </p:style>
      </p:cxnSp>
      <p:cxnSp>
        <p:nvCxnSpPr>
          <p:cNvPr id="111" name="Conector: angular 110">
            <a:extLst>
              <a:ext uri="{FF2B5EF4-FFF2-40B4-BE49-F238E27FC236}">
                <a16:creationId xmlns:a16="http://schemas.microsoft.com/office/drawing/2014/main" id="{2B27B2BC-9DED-48CD-9974-88F9121E7F3A}"/>
              </a:ext>
            </a:extLst>
          </p:cNvPr>
          <p:cNvCxnSpPr>
            <a:cxnSpLocks/>
            <a:stCxn id="29" idx="3"/>
            <a:endCxn id="101" idx="1"/>
          </p:cNvCxnSpPr>
          <p:nvPr/>
        </p:nvCxnSpPr>
        <p:spPr>
          <a:xfrm>
            <a:off x="8795002" y="2819907"/>
            <a:ext cx="578497" cy="2273892"/>
          </a:xfrm>
          <a:prstGeom prst="bentConnector3">
            <a:avLst>
              <a:gd name="adj1" fmla="val 20843"/>
            </a:avLst>
          </a:prstGeom>
        </p:spPr>
        <p:style>
          <a:lnRef idx="1">
            <a:schemeClr val="accent4"/>
          </a:lnRef>
          <a:fillRef idx="3">
            <a:schemeClr val="accent4"/>
          </a:fillRef>
          <a:effectRef idx="2">
            <a:schemeClr val="accent4"/>
          </a:effectRef>
          <a:fontRef idx="minor">
            <a:schemeClr val="lt1"/>
          </a:fontRef>
        </p:style>
      </p:cxnSp>
      <p:cxnSp>
        <p:nvCxnSpPr>
          <p:cNvPr id="112" name="Conector: angular 111">
            <a:extLst>
              <a:ext uri="{FF2B5EF4-FFF2-40B4-BE49-F238E27FC236}">
                <a16:creationId xmlns:a16="http://schemas.microsoft.com/office/drawing/2014/main" id="{3290981E-46C4-4860-B12C-5FA894B223A0}"/>
              </a:ext>
            </a:extLst>
          </p:cNvPr>
          <p:cNvCxnSpPr>
            <a:cxnSpLocks/>
            <a:stCxn id="29" idx="3"/>
            <a:endCxn id="47" idx="1"/>
          </p:cNvCxnSpPr>
          <p:nvPr/>
        </p:nvCxnSpPr>
        <p:spPr>
          <a:xfrm>
            <a:off x="8795002" y="2819907"/>
            <a:ext cx="616812" cy="2733609"/>
          </a:xfrm>
          <a:prstGeom prst="bentConnector3">
            <a:avLst>
              <a:gd name="adj1" fmla="val 18336"/>
            </a:avLst>
          </a:prstGeom>
        </p:spPr>
        <p:style>
          <a:lnRef idx="1">
            <a:schemeClr val="accent4"/>
          </a:lnRef>
          <a:fillRef idx="3">
            <a:schemeClr val="accent4"/>
          </a:fillRef>
          <a:effectRef idx="2">
            <a:schemeClr val="accent4"/>
          </a:effectRef>
          <a:fontRef idx="minor">
            <a:schemeClr val="lt1"/>
          </a:fontRef>
        </p:style>
      </p:cxnSp>
      <p:sp>
        <p:nvSpPr>
          <p:cNvPr id="129" name="Rectángulo redondeado 21">
            <a:extLst>
              <a:ext uri="{FF2B5EF4-FFF2-40B4-BE49-F238E27FC236}">
                <a16:creationId xmlns:a16="http://schemas.microsoft.com/office/drawing/2014/main" id="{3F1328C3-547A-4CF2-9BCC-593E333189C8}"/>
              </a:ext>
            </a:extLst>
          </p:cNvPr>
          <p:cNvSpPr/>
          <p:nvPr/>
        </p:nvSpPr>
        <p:spPr>
          <a:xfrm>
            <a:off x="1374960" y="6163599"/>
            <a:ext cx="782928" cy="31558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ADRES</a:t>
            </a:r>
          </a:p>
        </p:txBody>
      </p:sp>
      <p:cxnSp>
        <p:nvCxnSpPr>
          <p:cNvPr id="130" name="Conector: angular 129">
            <a:extLst>
              <a:ext uri="{FF2B5EF4-FFF2-40B4-BE49-F238E27FC236}">
                <a16:creationId xmlns:a16="http://schemas.microsoft.com/office/drawing/2014/main" id="{375F306B-50CB-409B-9A65-D0B1EB07F27B}"/>
              </a:ext>
            </a:extLst>
          </p:cNvPr>
          <p:cNvCxnSpPr>
            <a:cxnSpLocks/>
          </p:cNvCxnSpPr>
          <p:nvPr/>
        </p:nvCxnSpPr>
        <p:spPr>
          <a:xfrm rot="16200000" flipH="1">
            <a:off x="-359346" y="4612487"/>
            <a:ext cx="2425344" cy="1043268"/>
          </a:xfrm>
          <a:prstGeom prst="bentConnector2">
            <a:avLst/>
          </a:prstGeom>
        </p:spPr>
        <p:style>
          <a:lnRef idx="1">
            <a:schemeClr val="accent4"/>
          </a:lnRef>
          <a:fillRef idx="3">
            <a:schemeClr val="accent4"/>
          </a:fillRef>
          <a:effectRef idx="2">
            <a:schemeClr val="accent4"/>
          </a:effectRef>
          <a:fontRef idx="minor">
            <a:schemeClr val="lt1"/>
          </a:fontRef>
        </p:style>
      </p:cxnSp>
    </p:spTree>
    <p:extLst>
      <p:ext uri="{BB962C8B-B14F-4D97-AF65-F5344CB8AC3E}">
        <p14:creationId xmlns:p14="http://schemas.microsoft.com/office/powerpoint/2010/main" val="22170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40"/>
                                        </p:tgtEl>
                                        <p:attrNameLst>
                                          <p:attrName>r</p:attrName>
                                        </p:attrNameLst>
                                      </p:cBhvr>
                                    </p:animRot>
                                    <p:animRot by="-240000">
                                      <p:cBhvr>
                                        <p:cTn id="7" dur="300" fill="hold">
                                          <p:stCondLst>
                                            <p:cond delay="300"/>
                                          </p:stCondLst>
                                        </p:cTn>
                                        <p:tgtEl>
                                          <p:spTgt spid="40"/>
                                        </p:tgtEl>
                                        <p:attrNameLst>
                                          <p:attrName>r</p:attrName>
                                        </p:attrNameLst>
                                      </p:cBhvr>
                                    </p:animRot>
                                    <p:animRot by="240000">
                                      <p:cBhvr>
                                        <p:cTn id="8" dur="300" fill="hold">
                                          <p:stCondLst>
                                            <p:cond delay="600"/>
                                          </p:stCondLst>
                                        </p:cTn>
                                        <p:tgtEl>
                                          <p:spTgt spid="40"/>
                                        </p:tgtEl>
                                        <p:attrNameLst>
                                          <p:attrName>r</p:attrName>
                                        </p:attrNameLst>
                                      </p:cBhvr>
                                    </p:animRot>
                                    <p:animRot by="-240000">
                                      <p:cBhvr>
                                        <p:cTn id="9" dur="300" fill="hold">
                                          <p:stCondLst>
                                            <p:cond delay="900"/>
                                          </p:stCondLst>
                                        </p:cTn>
                                        <p:tgtEl>
                                          <p:spTgt spid="40"/>
                                        </p:tgtEl>
                                        <p:attrNameLst>
                                          <p:attrName>r</p:attrName>
                                        </p:attrNameLst>
                                      </p:cBhvr>
                                    </p:animRot>
                                    <p:animRot by="120000">
                                      <p:cBhvr>
                                        <p:cTn id="10" dur="300" fill="hold">
                                          <p:stCondLst>
                                            <p:cond delay="1200"/>
                                          </p:stCondLst>
                                        </p:cTn>
                                        <p:tgtEl>
                                          <p:spTgt spid="40"/>
                                        </p:tgtEl>
                                        <p:attrNameLst>
                                          <p:attrName>r</p:attrName>
                                        </p:attrNameLst>
                                      </p:cBhvr>
                                    </p:animRot>
                                  </p:childTnLst>
                                </p:cTn>
                              </p:par>
                              <p:par>
                                <p:cTn id="11" presetID="32" presetClass="emph" presetSubtype="0" fill="hold" grpId="0" nodeType="withEffect">
                                  <p:stCondLst>
                                    <p:cond delay="0"/>
                                  </p:stCondLst>
                                  <p:childTnLst>
                                    <p:animRot by="120000">
                                      <p:cBhvr>
                                        <p:cTn id="12" dur="150" fill="hold">
                                          <p:stCondLst>
                                            <p:cond delay="0"/>
                                          </p:stCondLst>
                                        </p:cTn>
                                        <p:tgtEl>
                                          <p:spTgt spid="62"/>
                                        </p:tgtEl>
                                        <p:attrNameLst>
                                          <p:attrName>r</p:attrName>
                                        </p:attrNameLst>
                                      </p:cBhvr>
                                    </p:animRot>
                                    <p:animRot by="-240000">
                                      <p:cBhvr>
                                        <p:cTn id="13" dur="300" fill="hold">
                                          <p:stCondLst>
                                            <p:cond delay="300"/>
                                          </p:stCondLst>
                                        </p:cTn>
                                        <p:tgtEl>
                                          <p:spTgt spid="62"/>
                                        </p:tgtEl>
                                        <p:attrNameLst>
                                          <p:attrName>r</p:attrName>
                                        </p:attrNameLst>
                                      </p:cBhvr>
                                    </p:animRot>
                                    <p:animRot by="240000">
                                      <p:cBhvr>
                                        <p:cTn id="14" dur="300" fill="hold">
                                          <p:stCondLst>
                                            <p:cond delay="600"/>
                                          </p:stCondLst>
                                        </p:cTn>
                                        <p:tgtEl>
                                          <p:spTgt spid="62"/>
                                        </p:tgtEl>
                                        <p:attrNameLst>
                                          <p:attrName>r</p:attrName>
                                        </p:attrNameLst>
                                      </p:cBhvr>
                                    </p:animRot>
                                    <p:animRot by="-240000">
                                      <p:cBhvr>
                                        <p:cTn id="15" dur="300" fill="hold">
                                          <p:stCondLst>
                                            <p:cond delay="900"/>
                                          </p:stCondLst>
                                        </p:cTn>
                                        <p:tgtEl>
                                          <p:spTgt spid="62"/>
                                        </p:tgtEl>
                                        <p:attrNameLst>
                                          <p:attrName>r</p:attrName>
                                        </p:attrNameLst>
                                      </p:cBhvr>
                                    </p:animRot>
                                    <p:animRot by="120000">
                                      <p:cBhvr>
                                        <p:cTn id="16" dur="300" fill="hold">
                                          <p:stCondLst>
                                            <p:cond delay="1200"/>
                                          </p:stCondLst>
                                        </p:cTn>
                                        <p:tgtEl>
                                          <p:spTgt spid="62"/>
                                        </p:tgtEl>
                                        <p:attrNameLst>
                                          <p:attrName>r</p:attrName>
                                        </p:attrNameLst>
                                      </p:cBhvr>
                                    </p:animRot>
                                  </p:childTnLst>
                                </p:cTn>
                              </p:par>
                              <p:par>
                                <p:cTn id="17" presetID="32" presetClass="emph" presetSubtype="0" fill="hold" grpId="0" nodeType="withEffect">
                                  <p:stCondLst>
                                    <p:cond delay="0"/>
                                  </p:stCondLst>
                                  <p:childTnLst>
                                    <p:animRot by="120000">
                                      <p:cBhvr>
                                        <p:cTn id="18" dur="150" fill="hold">
                                          <p:stCondLst>
                                            <p:cond delay="0"/>
                                          </p:stCondLst>
                                        </p:cTn>
                                        <p:tgtEl>
                                          <p:spTgt spid="63"/>
                                        </p:tgtEl>
                                        <p:attrNameLst>
                                          <p:attrName>r</p:attrName>
                                        </p:attrNameLst>
                                      </p:cBhvr>
                                    </p:animRot>
                                    <p:animRot by="-240000">
                                      <p:cBhvr>
                                        <p:cTn id="19" dur="300" fill="hold">
                                          <p:stCondLst>
                                            <p:cond delay="300"/>
                                          </p:stCondLst>
                                        </p:cTn>
                                        <p:tgtEl>
                                          <p:spTgt spid="63"/>
                                        </p:tgtEl>
                                        <p:attrNameLst>
                                          <p:attrName>r</p:attrName>
                                        </p:attrNameLst>
                                      </p:cBhvr>
                                    </p:animRot>
                                    <p:animRot by="240000">
                                      <p:cBhvr>
                                        <p:cTn id="20" dur="300" fill="hold">
                                          <p:stCondLst>
                                            <p:cond delay="600"/>
                                          </p:stCondLst>
                                        </p:cTn>
                                        <p:tgtEl>
                                          <p:spTgt spid="63"/>
                                        </p:tgtEl>
                                        <p:attrNameLst>
                                          <p:attrName>r</p:attrName>
                                        </p:attrNameLst>
                                      </p:cBhvr>
                                    </p:animRot>
                                    <p:animRot by="-240000">
                                      <p:cBhvr>
                                        <p:cTn id="21" dur="300" fill="hold">
                                          <p:stCondLst>
                                            <p:cond delay="900"/>
                                          </p:stCondLst>
                                        </p:cTn>
                                        <p:tgtEl>
                                          <p:spTgt spid="63"/>
                                        </p:tgtEl>
                                        <p:attrNameLst>
                                          <p:attrName>r</p:attrName>
                                        </p:attrNameLst>
                                      </p:cBhvr>
                                    </p:animRot>
                                    <p:animRot by="120000">
                                      <p:cBhvr>
                                        <p:cTn id="22" dur="300" fill="hold">
                                          <p:stCondLst>
                                            <p:cond delay="1200"/>
                                          </p:stCondLst>
                                        </p:cTn>
                                        <p:tgtEl>
                                          <p:spTgt spid="63"/>
                                        </p:tgtEl>
                                        <p:attrNameLst>
                                          <p:attrName>r</p:attrName>
                                        </p:attrNameLst>
                                      </p:cBhvr>
                                    </p:animRot>
                                  </p:childTnLst>
                                </p:cTn>
                              </p:par>
                              <p:par>
                                <p:cTn id="23" presetID="32" presetClass="emph" presetSubtype="0" fill="hold" grpId="0" nodeType="withEffect">
                                  <p:stCondLst>
                                    <p:cond delay="0"/>
                                  </p:stCondLst>
                                  <p:childTnLst>
                                    <p:animRot by="120000">
                                      <p:cBhvr>
                                        <p:cTn id="24" dur="150" fill="hold">
                                          <p:stCondLst>
                                            <p:cond delay="0"/>
                                          </p:stCondLst>
                                        </p:cTn>
                                        <p:tgtEl>
                                          <p:spTgt spid="64"/>
                                        </p:tgtEl>
                                        <p:attrNameLst>
                                          <p:attrName>r</p:attrName>
                                        </p:attrNameLst>
                                      </p:cBhvr>
                                    </p:animRot>
                                    <p:animRot by="-240000">
                                      <p:cBhvr>
                                        <p:cTn id="25" dur="300" fill="hold">
                                          <p:stCondLst>
                                            <p:cond delay="300"/>
                                          </p:stCondLst>
                                        </p:cTn>
                                        <p:tgtEl>
                                          <p:spTgt spid="64"/>
                                        </p:tgtEl>
                                        <p:attrNameLst>
                                          <p:attrName>r</p:attrName>
                                        </p:attrNameLst>
                                      </p:cBhvr>
                                    </p:animRot>
                                    <p:animRot by="240000">
                                      <p:cBhvr>
                                        <p:cTn id="26" dur="300" fill="hold">
                                          <p:stCondLst>
                                            <p:cond delay="600"/>
                                          </p:stCondLst>
                                        </p:cTn>
                                        <p:tgtEl>
                                          <p:spTgt spid="64"/>
                                        </p:tgtEl>
                                        <p:attrNameLst>
                                          <p:attrName>r</p:attrName>
                                        </p:attrNameLst>
                                      </p:cBhvr>
                                    </p:animRot>
                                    <p:animRot by="-240000">
                                      <p:cBhvr>
                                        <p:cTn id="27" dur="300" fill="hold">
                                          <p:stCondLst>
                                            <p:cond delay="900"/>
                                          </p:stCondLst>
                                        </p:cTn>
                                        <p:tgtEl>
                                          <p:spTgt spid="64"/>
                                        </p:tgtEl>
                                        <p:attrNameLst>
                                          <p:attrName>r</p:attrName>
                                        </p:attrNameLst>
                                      </p:cBhvr>
                                    </p:animRot>
                                    <p:animRot by="120000">
                                      <p:cBhvr>
                                        <p:cTn id="28" dur="300" fill="hold">
                                          <p:stCondLst>
                                            <p:cond delay="1200"/>
                                          </p:stCondLst>
                                        </p:cTn>
                                        <p:tgtEl>
                                          <p:spTgt spid="64"/>
                                        </p:tgtEl>
                                        <p:attrNameLst>
                                          <p:attrName>r</p:attrName>
                                        </p:attrNameLst>
                                      </p:cBhvr>
                                    </p:animRot>
                                  </p:childTnLst>
                                </p:cTn>
                              </p:par>
                              <p:par>
                                <p:cTn id="29" presetID="32" presetClass="emph" presetSubtype="0" fill="hold" grpId="0" nodeType="withEffect">
                                  <p:stCondLst>
                                    <p:cond delay="0"/>
                                  </p:stCondLst>
                                  <p:childTnLst>
                                    <p:animRot by="120000">
                                      <p:cBhvr>
                                        <p:cTn id="30" dur="150" fill="hold">
                                          <p:stCondLst>
                                            <p:cond delay="0"/>
                                          </p:stCondLst>
                                        </p:cTn>
                                        <p:tgtEl>
                                          <p:spTgt spid="65"/>
                                        </p:tgtEl>
                                        <p:attrNameLst>
                                          <p:attrName>r</p:attrName>
                                        </p:attrNameLst>
                                      </p:cBhvr>
                                    </p:animRot>
                                    <p:animRot by="-240000">
                                      <p:cBhvr>
                                        <p:cTn id="31" dur="300" fill="hold">
                                          <p:stCondLst>
                                            <p:cond delay="300"/>
                                          </p:stCondLst>
                                        </p:cTn>
                                        <p:tgtEl>
                                          <p:spTgt spid="65"/>
                                        </p:tgtEl>
                                        <p:attrNameLst>
                                          <p:attrName>r</p:attrName>
                                        </p:attrNameLst>
                                      </p:cBhvr>
                                    </p:animRot>
                                    <p:animRot by="240000">
                                      <p:cBhvr>
                                        <p:cTn id="32" dur="300" fill="hold">
                                          <p:stCondLst>
                                            <p:cond delay="600"/>
                                          </p:stCondLst>
                                        </p:cTn>
                                        <p:tgtEl>
                                          <p:spTgt spid="65"/>
                                        </p:tgtEl>
                                        <p:attrNameLst>
                                          <p:attrName>r</p:attrName>
                                        </p:attrNameLst>
                                      </p:cBhvr>
                                    </p:animRot>
                                    <p:animRot by="-240000">
                                      <p:cBhvr>
                                        <p:cTn id="33" dur="300" fill="hold">
                                          <p:stCondLst>
                                            <p:cond delay="900"/>
                                          </p:stCondLst>
                                        </p:cTn>
                                        <p:tgtEl>
                                          <p:spTgt spid="65"/>
                                        </p:tgtEl>
                                        <p:attrNameLst>
                                          <p:attrName>r</p:attrName>
                                        </p:attrNameLst>
                                      </p:cBhvr>
                                    </p:animRot>
                                    <p:animRot by="120000">
                                      <p:cBhvr>
                                        <p:cTn id="34" dur="300" fill="hold">
                                          <p:stCondLst>
                                            <p:cond delay="1200"/>
                                          </p:stCondLst>
                                        </p:cTn>
                                        <p:tgtEl>
                                          <p:spTgt spid="65"/>
                                        </p:tgtEl>
                                        <p:attrNameLst>
                                          <p:attrName>r</p:attrName>
                                        </p:attrNameLst>
                                      </p:cBhvr>
                                    </p:animRot>
                                  </p:childTnLst>
                                </p:cTn>
                              </p:par>
                              <p:par>
                                <p:cTn id="35" presetID="32" presetClass="emph" presetSubtype="0" fill="hold" grpId="0" nodeType="withEffect">
                                  <p:stCondLst>
                                    <p:cond delay="0"/>
                                  </p:stCondLst>
                                  <p:childTnLst>
                                    <p:animRot by="120000">
                                      <p:cBhvr>
                                        <p:cTn id="36" dur="150" fill="hold">
                                          <p:stCondLst>
                                            <p:cond delay="0"/>
                                          </p:stCondLst>
                                        </p:cTn>
                                        <p:tgtEl>
                                          <p:spTgt spid="68"/>
                                        </p:tgtEl>
                                        <p:attrNameLst>
                                          <p:attrName>r</p:attrName>
                                        </p:attrNameLst>
                                      </p:cBhvr>
                                    </p:animRot>
                                    <p:animRot by="-240000">
                                      <p:cBhvr>
                                        <p:cTn id="37" dur="300" fill="hold">
                                          <p:stCondLst>
                                            <p:cond delay="300"/>
                                          </p:stCondLst>
                                        </p:cTn>
                                        <p:tgtEl>
                                          <p:spTgt spid="68"/>
                                        </p:tgtEl>
                                        <p:attrNameLst>
                                          <p:attrName>r</p:attrName>
                                        </p:attrNameLst>
                                      </p:cBhvr>
                                    </p:animRot>
                                    <p:animRot by="240000">
                                      <p:cBhvr>
                                        <p:cTn id="38" dur="300" fill="hold">
                                          <p:stCondLst>
                                            <p:cond delay="600"/>
                                          </p:stCondLst>
                                        </p:cTn>
                                        <p:tgtEl>
                                          <p:spTgt spid="68"/>
                                        </p:tgtEl>
                                        <p:attrNameLst>
                                          <p:attrName>r</p:attrName>
                                        </p:attrNameLst>
                                      </p:cBhvr>
                                    </p:animRot>
                                    <p:animRot by="-240000">
                                      <p:cBhvr>
                                        <p:cTn id="39" dur="300" fill="hold">
                                          <p:stCondLst>
                                            <p:cond delay="900"/>
                                          </p:stCondLst>
                                        </p:cTn>
                                        <p:tgtEl>
                                          <p:spTgt spid="68"/>
                                        </p:tgtEl>
                                        <p:attrNameLst>
                                          <p:attrName>r</p:attrName>
                                        </p:attrNameLst>
                                      </p:cBhvr>
                                    </p:animRot>
                                    <p:animRot by="120000">
                                      <p:cBhvr>
                                        <p:cTn id="40" dur="300" fill="hold">
                                          <p:stCondLst>
                                            <p:cond delay="1200"/>
                                          </p:stCondLst>
                                        </p:cTn>
                                        <p:tgtEl>
                                          <p:spTgt spid="68"/>
                                        </p:tgtEl>
                                        <p:attrNameLst>
                                          <p:attrName>r</p:attrName>
                                        </p:attrNameLst>
                                      </p:cBhvr>
                                    </p:animRot>
                                  </p:childTnLst>
                                </p:cTn>
                              </p:par>
                              <p:par>
                                <p:cTn id="41" presetID="32" presetClass="emph" presetSubtype="0" fill="hold" grpId="0" nodeType="withEffect">
                                  <p:stCondLst>
                                    <p:cond delay="0"/>
                                  </p:stCondLst>
                                  <p:childTnLst>
                                    <p:animRot by="120000">
                                      <p:cBhvr>
                                        <p:cTn id="42" dur="150" fill="hold">
                                          <p:stCondLst>
                                            <p:cond delay="0"/>
                                          </p:stCondLst>
                                        </p:cTn>
                                        <p:tgtEl>
                                          <p:spTgt spid="69"/>
                                        </p:tgtEl>
                                        <p:attrNameLst>
                                          <p:attrName>r</p:attrName>
                                        </p:attrNameLst>
                                      </p:cBhvr>
                                    </p:animRot>
                                    <p:animRot by="-240000">
                                      <p:cBhvr>
                                        <p:cTn id="43" dur="300" fill="hold">
                                          <p:stCondLst>
                                            <p:cond delay="300"/>
                                          </p:stCondLst>
                                        </p:cTn>
                                        <p:tgtEl>
                                          <p:spTgt spid="69"/>
                                        </p:tgtEl>
                                        <p:attrNameLst>
                                          <p:attrName>r</p:attrName>
                                        </p:attrNameLst>
                                      </p:cBhvr>
                                    </p:animRot>
                                    <p:animRot by="240000">
                                      <p:cBhvr>
                                        <p:cTn id="44" dur="300" fill="hold">
                                          <p:stCondLst>
                                            <p:cond delay="600"/>
                                          </p:stCondLst>
                                        </p:cTn>
                                        <p:tgtEl>
                                          <p:spTgt spid="69"/>
                                        </p:tgtEl>
                                        <p:attrNameLst>
                                          <p:attrName>r</p:attrName>
                                        </p:attrNameLst>
                                      </p:cBhvr>
                                    </p:animRot>
                                    <p:animRot by="-240000">
                                      <p:cBhvr>
                                        <p:cTn id="45" dur="300" fill="hold">
                                          <p:stCondLst>
                                            <p:cond delay="900"/>
                                          </p:stCondLst>
                                        </p:cTn>
                                        <p:tgtEl>
                                          <p:spTgt spid="69"/>
                                        </p:tgtEl>
                                        <p:attrNameLst>
                                          <p:attrName>r</p:attrName>
                                        </p:attrNameLst>
                                      </p:cBhvr>
                                    </p:animRot>
                                    <p:animRot by="120000">
                                      <p:cBhvr>
                                        <p:cTn id="46" dur="300" fill="hold">
                                          <p:stCondLst>
                                            <p:cond delay="1200"/>
                                          </p:stCondLst>
                                        </p:cTn>
                                        <p:tgtEl>
                                          <p:spTgt spid="69"/>
                                        </p:tgtEl>
                                        <p:attrNameLst>
                                          <p:attrName>r</p:attrName>
                                        </p:attrNameLst>
                                      </p:cBhvr>
                                    </p:animRot>
                                  </p:childTnLst>
                                </p:cTn>
                              </p:par>
                              <p:par>
                                <p:cTn id="47" presetID="32" presetClass="emph" presetSubtype="0" fill="hold" grpId="0" nodeType="withEffect">
                                  <p:stCondLst>
                                    <p:cond delay="0"/>
                                  </p:stCondLst>
                                  <p:childTnLst>
                                    <p:animRot by="120000">
                                      <p:cBhvr>
                                        <p:cTn id="48" dur="150" fill="hold">
                                          <p:stCondLst>
                                            <p:cond delay="0"/>
                                          </p:stCondLst>
                                        </p:cTn>
                                        <p:tgtEl>
                                          <p:spTgt spid="70"/>
                                        </p:tgtEl>
                                        <p:attrNameLst>
                                          <p:attrName>r</p:attrName>
                                        </p:attrNameLst>
                                      </p:cBhvr>
                                    </p:animRot>
                                    <p:animRot by="-240000">
                                      <p:cBhvr>
                                        <p:cTn id="49" dur="300" fill="hold">
                                          <p:stCondLst>
                                            <p:cond delay="300"/>
                                          </p:stCondLst>
                                        </p:cTn>
                                        <p:tgtEl>
                                          <p:spTgt spid="70"/>
                                        </p:tgtEl>
                                        <p:attrNameLst>
                                          <p:attrName>r</p:attrName>
                                        </p:attrNameLst>
                                      </p:cBhvr>
                                    </p:animRot>
                                    <p:animRot by="240000">
                                      <p:cBhvr>
                                        <p:cTn id="50" dur="300" fill="hold">
                                          <p:stCondLst>
                                            <p:cond delay="600"/>
                                          </p:stCondLst>
                                        </p:cTn>
                                        <p:tgtEl>
                                          <p:spTgt spid="70"/>
                                        </p:tgtEl>
                                        <p:attrNameLst>
                                          <p:attrName>r</p:attrName>
                                        </p:attrNameLst>
                                      </p:cBhvr>
                                    </p:animRot>
                                    <p:animRot by="-240000">
                                      <p:cBhvr>
                                        <p:cTn id="51" dur="300" fill="hold">
                                          <p:stCondLst>
                                            <p:cond delay="900"/>
                                          </p:stCondLst>
                                        </p:cTn>
                                        <p:tgtEl>
                                          <p:spTgt spid="70"/>
                                        </p:tgtEl>
                                        <p:attrNameLst>
                                          <p:attrName>r</p:attrName>
                                        </p:attrNameLst>
                                      </p:cBhvr>
                                    </p:animRot>
                                    <p:animRot by="120000">
                                      <p:cBhvr>
                                        <p:cTn id="52" dur="300" fill="hold">
                                          <p:stCondLst>
                                            <p:cond delay="120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2" grpId="0" animBg="1"/>
      <p:bldP spid="63" grpId="0" animBg="1"/>
      <p:bldP spid="64" grpId="0" animBg="1"/>
      <p:bldP spid="65" grpId="0" animBg="1"/>
      <p:bldP spid="68" grpId="0" animBg="1"/>
      <p:bldP spid="69"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3" name="Elipse 2">
            <a:extLst>
              <a:ext uri="{FF2B5EF4-FFF2-40B4-BE49-F238E27FC236}">
                <a16:creationId xmlns:a16="http://schemas.microsoft.com/office/drawing/2014/main" id="{62E87EAF-BD35-4594-81B2-9DE8B851C350}"/>
              </a:ext>
            </a:extLst>
          </p:cNvPr>
          <p:cNvSpPr/>
          <p:nvPr/>
        </p:nvSpPr>
        <p:spPr>
          <a:xfrm>
            <a:off x="965200" y="1869921"/>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CAMBIOS DE GOBIERNO</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6146" name="Picture 2" descr="Resultado de imagen para validar png">
            <a:extLst>
              <a:ext uri="{FF2B5EF4-FFF2-40B4-BE49-F238E27FC236}">
                <a16:creationId xmlns:a16="http://schemas.microsoft.com/office/drawing/2014/main" id="{0B7084F1-CA4C-42A4-BBFC-C1B94FDE3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19" y="2279155"/>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13" name="Imagen 112">
            <a:extLst>
              <a:ext uri="{FF2B5EF4-FFF2-40B4-BE49-F238E27FC236}">
                <a16:creationId xmlns:a16="http://schemas.microsoft.com/office/drawing/2014/main" id="{2B3AA21D-66F4-48F4-8D22-8BE4394DECD1}"/>
              </a:ext>
            </a:extLst>
          </p:cNvPr>
          <p:cNvPicPr>
            <a:picLocks noChangeAspect="1"/>
          </p:cNvPicPr>
          <p:nvPr/>
        </p:nvPicPr>
        <p:blipFill rotWithShape="1">
          <a:blip r:embed="rId5"/>
          <a:srcRect l="73294" b="13016"/>
          <a:stretch/>
        </p:blipFill>
        <p:spPr>
          <a:xfrm>
            <a:off x="2244554" y="3874846"/>
            <a:ext cx="517830" cy="550958"/>
          </a:xfrm>
          <a:prstGeom prst="rect">
            <a:avLst/>
          </a:prstGeom>
        </p:spPr>
      </p:pic>
      <p:pic>
        <p:nvPicPr>
          <p:cNvPr id="114" name="Picture 34" descr="Resultado de imagen para vision  png">
            <a:extLst>
              <a:ext uri="{FF2B5EF4-FFF2-40B4-BE49-F238E27FC236}">
                <a16:creationId xmlns:a16="http://schemas.microsoft.com/office/drawing/2014/main" id="{69BDBDCF-23BE-4F9A-BDF0-FC794C734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510288" y="3765055"/>
            <a:ext cx="552862" cy="38527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34" descr="Resultado de imagen para vision  png">
            <a:extLst>
              <a:ext uri="{FF2B5EF4-FFF2-40B4-BE49-F238E27FC236}">
                <a16:creationId xmlns:a16="http://schemas.microsoft.com/office/drawing/2014/main" id="{FD1F05F9-6091-450C-B371-06B41301D7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865409" y="3782025"/>
            <a:ext cx="552862" cy="385270"/>
          </a:xfrm>
          <a:prstGeom prst="rect">
            <a:avLst/>
          </a:prstGeom>
          <a:noFill/>
          <a:extLst>
            <a:ext uri="{909E8E84-426E-40DD-AFC4-6F175D3DCCD1}">
              <a14:hiddenFill xmlns:a14="http://schemas.microsoft.com/office/drawing/2010/main">
                <a:solidFill>
                  <a:srgbClr val="FFFFFF"/>
                </a:solidFill>
              </a14:hiddenFill>
            </a:ext>
          </a:extLst>
        </p:spPr>
      </p:pic>
      <p:sp>
        <p:nvSpPr>
          <p:cNvPr id="117" name="Elipse 116">
            <a:extLst>
              <a:ext uri="{FF2B5EF4-FFF2-40B4-BE49-F238E27FC236}">
                <a16:creationId xmlns:a16="http://schemas.microsoft.com/office/drawing/2014/main" id="{1EEDEC13-F8E1-43DE-9A30-65DEFCE84FAB}"/>
              </a:ext>
            </a:extLst>
          </p:cNvPr>
          <p:cNvSpPr/>
          <p:nvPr/>
        </p:nvSpPr>
        <p:spPr>
          <a:xfrm>
            <a:off x="4540444" y="1932087"/>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pic>
        <p:nvPicPr>
          <p:cNvPr id="6148" name="Picture 4" descr="Resultado de imagen para eficiencia png">
            <a:extLst>
              <a:ext uri="{FF2B5EF4-FFF2-40B4-BE49-F238E27FC236}">
                <a16:creationId xmlns:a16="http://schemas.microsoft.com/office/drawing/2014/main" id="{7161D815-9A82-4723-B7AA-3CB90AE35E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0" y="2463138"/>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extLst>
              <a:ext uri="{FF2B5EF4-FFF2-40B4-BE49-F238E27FC236}">
                <a16:creationId xmlns:a16="http://schemas.microsoft.com/office/drawing/2014/main" id="{42929344-EBE3-4F1F-ABA5-4058C78C8889}"/>
              </a:ext>
            </a:extLst>
          </p:cNvPr>
          <p:cNvSpPr/>
          <p:nvPr/>
        </p:nvSpPr>
        <p:spPr>
          <a:xfrm>
            <a:off x="5769744" y="2463138"/>
            <a:ext cx="596900" cy="590911"/>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solidFill>
                <a:schemeClr val="lt1"/>
              </a:solidFill>
            </a:endParaRPr>
          </a:p>
        </p:txBody>
      </p:sp>
      <p:pic>
        <p:nvPicPr>
          <p:cNvPr id="6152" name="Picture 8" descr="Resultado de imagen para lupa png">
            <a:extLst>
              <a:ext uri="{FF2B5EF4-FFF2-40B4-BE49-F238E27FC236}">
                <a16:creationId xmlns:a16="http://schemas.microsoft.com/office/drawing/2014/main" id="{E4AEF593-CB49-4E38-849B-C7F61A7ED2DB}"/>
              </a:ext>
            </a:extLst>
          </p:cNvPr>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5875289" y="2545327"/>
            <a:ext cx="385811" cy="38581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21B82F8-7240-4235-A7B5-7833C5BA05DB}"/>
              </a:ext>
            </a:extLst>
          </p:cNvPr>
          <p:cNvSpPr txBox="1"/>
          <p:nvPr/>
        </p:nvSpPr>
        <p:spPr>
          <a:xfrm>
            <a:off x="5195588" y="1562755"/>
            <a:ext cx="1948162" cy="369332"/>
          </a:xfrm>
          <a:prstGeom prst="rect">
            <a:avLst/>
          </a:prstGeom>
          <a:noFill/>
        </p:spPr>
        <p:txBody>
          <a:bodyPr wrap="none" rtlCol="0">
            <a:spAutoFit/>
          </a:bodyPr>
          <a:lstStyle/>
          <a:p>
            <a:r>
              <a:rPr lang="es-CO" dirty="0"/>
              <a:t>BD No relacionales</a:t>
            </a:r>
          </a:p>
        </p:txBody>
      </p:sp>
      <p:sp>
        <p:nvSpPr>
          <p:cNvPr id="118" name="CuadroTexto 117">
            <a:extLst>
              <a:ext uri="{FF2B5EF4-FFF2-40B4-BE49-F238E27FC236}">
                <a16:creationId xmlns:a16="http://schemas.microsoft.com/office/drawing/2014/main" id="{C73924C3-E106-4F12-A42F-DD44490BFC9F}"/>
              </a:ext>
            </a:extLst>
          </p:cNvPr>
          <p:cNvSpPr txBox="1"/>
          <p:nvPr/>
        </p:nvSpPr>
        <p:spPr>
          <a:xfrm>
            <a:off x="1995413" y="1474840"/>
            <a:ext cx="1016112" cy="369332"/>
          </a:xfrm>
          <a:prstGeom prst="rect">
            <a:avLst/>
          </a:prstGeom>
          <a:noFill/>
        </p:spPr>
        <p:txBody>
          <a:bodyPr wrap="none" rtlCol="0">
            <a:spAutoFit/>
          </a:bodyPr>
          <a:lstStyle/>
          <a:p>
            <a:r>
              <a:rPr lang="es-CO" dirty="0"/>
              <a:t>Procesos</a:t>
            </a:r>
          </a:p>
        </p:txBody>
      </p:sp>
      <p:sp>
        <p:nvSpPr>
          <p:cNvPr id="119" name="Elipse 118">
            <a:extLst>
              <a:ext uri="{FF2B5EF4-FFF2-40B4-BE49-F238E27FC236}">
                <a16:creationId xmlns:a16="http://schemas.microsoft.com/office/drawing/2014/main" id="{4B9949F5-A0C7-4DE7-9F65-1189E9D22032}"/>
              </a:ext>
            </a:extLst>
          </p:cNvPr>
          <p:cNvSpPr/>
          <p:nvPr/>
        </p:nvSpPr>
        <p:spPr>
          <a:xfrm>
            <a:off x="8147050" y="1960154"/>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121" name="CuadroTexto 120">
            <a:extLst>
              <a:ext uri="{FF2B5EF4-FFF2-40B4-BE49-F238E27FC236}">
                <a16:creationId xmlns:a16="http://schemas.microsoft.com/office/drawing/2014/main" id="{AC657A87-24FF-44E0-A509-6BF2519965B5}"/>
              </a:ext>
            </a:extLst>
          </p:cNvPr>
          <p:cNvSpPr txBox="1"/>
          <p:nvPr/>
        </p:nvSpPr>
        <p:spPr>
          <a:xfrm>
            <a:off x="8345188" y="1590822"/>
            <a:ext cx="3125984" cy="369332"/>
          </a:xfrm>
          <a:prstGeom prst="rect">
            <a:avLst/>
          </a:prstGeom>
          <a:noFill/>
        </p:spPr>
        <p:txBody>
          <a:bodyPr wrap="none" rtlCol="0">
            <a:spAutoFit/>
          </a:bodyPr>
          <a:lstStyle/>
          <a:p>
            <a:r>
              <a:rPr lang="es-CO" dirty="0"/>
              <a:t>Acuerdos para circulares únicas</a:t>
            </a:r>
          </a:p>
        </p:txBody>
      </p:sp>
      <p:pic>
        <p:nvPicPr>
          <p:cNvPr id="9" name="Imagen 8">
            <a:extLst>
              <a:ext uri="{FF2B5EF4-FFF2-40B4-BE49-F238E27FC236}">
                <a16:creationId xmlns:a16="http://schemas.microsoft.com/office/drawing/2014/main" id="{2D96774A-D556-481B-BBC3-A2D588FFF669}"/>
              </a:ext>
            </a:extLst>
          </p:cNvPr>
          <p:cNvPicPr>
            <a:picLocks noChangeAspect="1"/>
          </p:cNvPicPr>
          <p:nvPr/>
        </p:nvPicPr>
        <p:blipFill>
          <a:blip r:embed="rId9"/>
          <a:stretch>
            <a:fillRect/>
          </a:stretch>
        </p:blipFill>
        <p:spPr>
          <a:xfrm>
            <a:off x="8922439" y="2613807"/>
            <a:ext cx="1598821" cy="1811997"/>
          </a:xfrm>
          <a:prstGeom prst="rect">
            <a:avLst/>
          </a:prstGeom>
        </p:spPr>
      </p:pic>
      <p:pic>
        <p:nvPicPr>
          <p:cNvPr id="23" name="Picture 38" descr="Imagen relacionada">
            <a:extLst>
              <a:ext uri="{FF2B5EF4-FFF2-40B4-BE49-F238E27FC236}">
                <a16:creationId xmlns:a16="http://schemas.microsoft.com/office/drawing/2014/main" id="{48DE2EAF-957B-4FFD-A153-6956C5C8EB8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217400" y="3174924"/>
            <a:ext cx="1008897" cy="671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4" descr="Resultado de imagen para vision  png">
            <a:extLst>
              <a:ext uri="{FF2B5EF4-FFF2-40B4-BE49-F238E27FC236}">
                <a16:creationId xmlns:a16="http://schemas.microsoft.com/office/drawing/2014/main" id="{ED944711-9D0F-4F84-8E9F-C633185039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323" y="3500812"/>
            <a:ext cx="654245" cy="4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27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750" tmFilter="0, 0; .2, .5; .8, .5; 1, 0"/>
                                        <p:tgtEl>
                                          <p:spTgt spid="3"/>
                                        </p:tgtEl>
                                      </p:cBhvr>
                                    </p:animEffect>
                                    <p:animScale>
                                      <p:cBhvr>
                                        <p:cTn id="7" dur="375"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750" tmFilter="0, 0; .2, .5; .8, .5; 1, 0"/>
                                        <p:tgtEl>
                                          <p:spTgt spid="6146"/>
                                        </p:tgtEl>
                                      </p:cBhvr>
                                    </p:animEffect>
                                    <p:animScale>
                                      <p:cBhvr>
                                        <p:cTn id="10" dur="375" autoRev="1" fill="hold"/>
                                        <p:tgtEl>
                                          <p:spTgt spid="6146"/>
                                        </p:tgtEl>
                                      </p:cBhvr>
                                      <p:by x="105000" y="105000"/>
                                    </p:animScale>
                                  </p:childTnLst>
                                </p:cTn>
                              </p:par>
                              <p:par>
                                <p:cTn id="11" presetID="26" presetClass="emph" presetSubtype="0" fill="hold" nodeType="withEffect">
                                  <p:stCondLst>
                                    <p:cond delay="0"/>
                                  </p:stCondLst>
                                  <p:childTnLst>
                                    <p:animEffect transition="out" filter="fade">
                                      <p:cBhvr>
                                        <p:cTn id="12" dur="750" tmFilter="0, 0; .2, .5; .8, .5; 1, 0"/>
                                        <p:tgtEl>
                                          <p:spTgt spid="113"/>
                                        </p:tgtEl>
                                      </p:cBhvr>
                                    </p:animEffect>
                                    <p:animScale>
                                      <p:cBhvr>
                                        <p:cTn id="13" dur="375" autoRev="1" fill="hold"/>
                                        <p:tgtEl>
                                          <p:spTgt spid="113"/>
                                        </p:tgtEl>
                                      </p:cBhvr>
                                      <p:by x="105000" y="105000"/>
                                    </p:animScale>
                                  </p:childTnLst>
                                </p:cTn>
                              </p:par>
                              <p:par>
                                <p:cTn id="14" presetID="26" presetClass="emph" presetSubtype="0" fill="hold" nodeType="withEffect">
                                  <p:stCondLst>
                                    <p:cond delay="0"/>
                                  </p:stCondLst>
                                  <p:childTnLst>
                                    <p:animEffect transition="out" filter="fade">
                                      <p:cBhvr>
                                        <p:cTn id="15" dur="750" tmFilter="0, 0; .2, .5; .8, .5; 1, 0"/>
                                        <p:tgtEl>
                                          <p:spTgt spid="114"/>
                                        </p:tgtEl>
                                      </p:cBhvr>
                                    </p:animEffect>
                                    <p:animScale>
                                      <p:cBhvr>
                                        <p:cTn id="16" dur="375" autoRev="1" fill="hold"/>
                                        <p:tgtEl>
                                          <p:spTgt spid="114"/>
                                        </p:tgtEl>
                                      </p:cBhvr>
                                      <p:by x="105000" y="105000"/>
                                    </p:animScale>
                                  </p:childTnLst>
                                </p:cTn>
                              </p:par>
                              <p:par>
                                <p:cTn id="17" presetID="26" presetClass="emph" presetSubtype="0" fill="hold" nodeType="withEffect">
                                  <p:stCondLst>
                                    <p:cond delay="0"/>
                                  </p:stCondLst>
                                  <p:childTnLst>
                                    <p:animEffect transition="out" filter="fade">
                                      <p:cBhvr>
                                        <p:cTn id="18" dur="750" tmFilter="0, 0; .2, .5; .8, .5; 1, 0"/>
                                        <p:tgtEl>
                                          <p:spTgt spid="116"/>
                                        </p:tgtEl>
                                      </p:cBhvr>
                                    </p:animEffect>
                                    <p:animScale>
                                      <p:cBhvr>
                                        <p:cTn id="19" dur="375" autoRev="1" fill="hold"/>
                                        <p:tgtEl>
                                          <p:spTgt spid="116"/>
                                        </p:tgtEl>
                                      </p:cBhvr>
                                      <p:by x="105000" y="105000"/>
                                    </p:animScale>
                                  </p:childTnLst>
                                </p:cTn>
                              </p:par>
                              <p:par>
                                <p:cTn id="20" presetID="26" presetClass="emph" presetSubtype="0" fill="hold" grpId="0" nodeType="withEffect">
                                  <p:stCondLst>
                                    <p:cond delay="0"/>
                                  </p:stCondLst>
                                  <p:childTnLst>
                                    <p:animEffect transition="out" filter="fade">
                                      <p:cBhvr>
                                        <p:cTn id="21" dur="750" tmFilter="0, 0; .2, .5; .8, .5; 1, 0"/>
                                        <p:tgtEl>
                                          <p:spTgt spid="118"/>
                                        </p:tgtEl>
                                      </p:cBhvr>
                                    </p:animEffect>
                                    <p:animScale>
                                      <p:cBhvr>
                                        <p:cTn id="22" dur="375" autoRev="1" fill="hold"/>
                                        <p:tgtEl>
                                          <p:spTgt spid="118"/>
                                        </p:tgtEl>
                                      </p:cBhvr>
                                      <p:by x="105000" y="105000"/>
                                    </p:animScale>
                                  </p:childTnLst>
                                </p:cTn>
                              </p:par>
                            </p:childTnLst>
                          </p:cTn>
                        </p:par>
                        <p:par>
                          <p:cTn id="23" fill="hold">
                            <p:stCondLst>
                              <p:cond delay="750"/>
                            </p:stCondLst>
                            <p:childTnLst>
                              <p:par>
                                <p:cTn id="24" presetID="26" presetClass="emph" presetSubtype="0" fill="hold" grpId="0" nodeType="afterEffect">
                                  <p:stCondLst>
                                    <p:cond delay="0"/>
                                  </p:stCondLst>
                                  <p:childTnLst>
                                    <p:animEffect transition="out" filter="fade">
                                      <p:cBhvr>
                                        <p:cTn id="25" dur="750" tmFilter="0, 0; .2, .5; .8, .5; 1, 0"/>
                                        <p:tgtEl>
                                          <p:spTgt spid="117"/>
                                        </p:tgtEl>
                                      </p:cBhvr>
                                    </p:animEffect>
                                    <p:animScale>
                                      <p:cBhvr>
                                        <p:cTn id="26" dur="375" autoRev="1" fill="hold"/>
                                        <p:tgtEl>
                                          <p:spTgt spid="117"/>
                                        </p:tgtEl>
                                      </p:cBhvr>
                                      <p:by x="105000" y="105000"/>
                                    </p:animScale>
                                  </p:childTnLst>
                                </p:cTn>
                              </p:par>
                              <p:par>
                                <p:cTn id="27" presetID="26" presetClass="emph" presetSubtype="0" fill="hold" nodeType="withEffect">
                                  <p:stCondLst>
                                    <p:cond delay="0"/>
                                  </p:stCondLst>
                                  <p:childTnLst>
                                    <p:animEffect transition="out" filter="fade">
                                      <p:cBhvr>
                                        <p:cTn id="28" dur="750" tmFilter="0, 0; .2, .5; .8, .5; 1, 0"/>
                                        <p:tgtEl>
                                          <p:spTgt spid="6148"/>
                                        </p:tgtEl>
                                      </p:cBhvr>
                                    </p:animEffect>
                                    <p:animScale>
                                      <p:cBhvr>
                                        <p:cTn id="29" dur="375" autoRev="1" fill="hold"/>
                                        <p:tgtEl>
                                          <p:spTgt spid="6148"/>
                                        </p:tgtEl>
                                      </p:cBhvr>
                                      <p:by x="105000" y="105000"/>
                                    </p:animScale>
                                  </p:childTnLst>
                                </p:cTn>
                              </p:par>
                              <p:par>
                                <p:cTn id="30" presetID="26" presetClass="emph" presetSubtype="0" fill="hold" grpId="0" nodeType="withEffect">
                                  <p:stCondLst>
                                    <p:cond delay="0"/>
                                  </p:stCondLst>
                                  <p:childTnLst>
                                    <p:animEffect transition="out" filter="fade">
                                      <p:cBhvr>
                                        <p:cTn id="31" dur="750" tmFilter="0, 0; .2, .5; .8, .5; 1, 0"/>
                                        <p:tgtEl>
                                          <p:spTgt spid="4"/>
                                        </p:tgtEl>
                                      </p:cBhvr>
                                    </p:animEffect>
                                    <p:animScale>
                                      <p:cBhvr>
                                        <p:cTn id="32" dur="375"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750" tmFilter="0, 0; .2, .5; .8, .5; 1, 0"/>
                                        <p:tgtEl>
                                          <p:spTgt spid="6152"/>
                                        </p:tgtEl>
                                      </p:cBhvr>
                                    </p:animEffect>
                                    <p:animScale>
                                      <p:cBhvr>
                                        <p:cTn id="35" dur="375" autoRev="1" fill="hold"/>
                                        <p:tgtEl>
                                          <p:spTgt spid="6152"/>
                                        </p:tgtEl>
                                      </p:cBhvr>
                                      <p:by x="105000" y="105000"/>
                                    </p:animScale>
                                  </p:childTnLst>
                                </p:cTn>
                              </p:par>
                              <p:par>
                                <p:cTn id="36" presetID="26" presetClass="emph" presetSubtype="0" fill="hold" grpId="0" nodeType="withEffect">
                                  <p:stCondLst>
                                    <p:cond delay="0"/>
                                  </p:stCondLst>
                                  <p:childTnLst>
                                    <p:animEffect transition="out" filter="fade">
                                      <p:cBhvr>
                                        <p:cTn id="37" dur="750" tmFilter="0, 0; .2, .5; .8, .5; 1, 0"/>
                                        <p:tgtEl>
                                          <p:spTgt spid="5"/>
                                        </p:tgtEl>
                                      </p:cBhvr>
                                    </p:animEffect>
                                    <p:animScale>
                                      <p:cBhvr>
                                        <p:cTn id="38" dur="375" autoRev="1" fill="hold"/>
                                        <p:tgtEl>
                                          <p:spTgt spid="5"/>
                                        </p:tgtEl>
                                      </p:cBhvr>
                                      <p:by x="105000" y="105000"/>
                                    </p:animScale>
                                  </p:childTnLst>
                                </p:cTn>
                              </p:par>
                            </p:childTnLst>
                          </p:cTn>
                        </p:par>
                        <p:par>
                          <p:cTn id="39" fill="hold">
                            <p:stCondLst>
                              <p:cond delay="1500"/>
                            </p:stCondLst>
                            <p:childTnLst>
                              <p:par>
                                <p:cTn id="40" presetID="26" presetClass="emph" presetSubtype="0" fill="hold" grpId="0" nodeType="afterEffect">
                                  <p:stCondLst>
                                    <p:cond delay="0"/>
                                  </p:stCondLst>
                                  <p:childTnLst>
                                    <p:animEffect transition="out" filter="fade">
                                      <p:cBhvr>
                                        <p:cTn id="41" dur="750" tmFilter="0, 0; .2, .5; .8, .5; 1, 0"/>
                                        <p:tgtEl>
                                          <p:spTgt spid="119"/>
                                        </p:tgtEl>
                                      </p:cBhvr>
                                    </p:animEffect>
                                    <p:animScale>
                                      <p:cBhvr>
                                        <p:cTn id="42" dur="375" autoRev="1" fill="hold"/>
                                        <p:tgtEl>
                                          <p:spTgt spid="119"/>
                                        </p:tgtEl>
                                      </p:cBhvr>
                                      <p:by x="105000" y="105000"/>
                                    </p:animScale>
                                  </p:childTnLst>
                                </p:cTn>
                              </p:par>
                              <p:par>
                                <p:cTn id="43" presetID="26" presetClass="emph" presetSubtype="0" fill="hold" grpId="0" nodeType="withEffect">
                                  <p:stCondLst>
                                    <p:cond delay="0"/>
                                  </p:stCondLst>
                                  <p:childTnLst>
                                    <p:animEffect transition="out" filter="fade">
                                      <p:cBhvr>
                                        <p:cTn id="44" dur="750" tmFilter="0, 0; .2, .5; .8, .5; 1, 0"/>
                                        <p:tgtEl>
                                          <p:spTgt spid="121"/>
                                        </p:tgtEl>
                                      </p:cBhvr>
                                    </p:animEffect>
                                    <p:animScale>
                                      <p:cBhvr>
                                        <p:cTn id="45" dur="375" autoRev="1" fill="hold"/>
                                        <p:tgtEl>
                                          <p:spTgt spid="121"/>
                                        </p:tgtEl>
                                      </p:cBhvr>
                                      <p:by x="105000" y="105000"/>
                                    </p:animScale>
                                  </p:childTnLst>
                                </p:cTn>
                              </p:par>
                              <p:par>
                                <p:cTn id="46" presetID="26" presetClass="emph" presetSubtype="0" fill="hold" nodeType="withEffect">
                                  <p:stCondLst>
                                    <p:cond delay="0"/>
                                  </p:stCondLst>
                                  <p:childTnLst>
                                    <p:animEffect transition="out" filter="fade">
                                      <p:cBhvr>
                                        <p:cTn id="47" dur="750" tmFilter="0, 0; .2, .5; .8, .5; 1, 0"/>
                                        <p:tgtEl>
                                          <p:spTgt spid="9"/>
                                        </p:tgtEl>
                                      </p:cBhvr>
                                    </p:animEffect>
                                    <p:animScale>
                                      <p:cBhvr>
                                        <p:cTn id="48" dur="375" autoRev="1" fill="hold"/>
                                        <p:tgtEl>
                                          <p:spTgt spid="9"/>
                                        </p:tgtEl>
                                      </p:cBhvr>
                                      <p:by x="105000" y="105000"/>
                                    </p:animScale>
                                  </p:childTnLst>
                                </p:cTn>
                              </p:par>
                              <p:par>
                                <p:cTn id="49" presetID="26" presetClass="emph" presetSubtype="0" fill="hold" nodeType="withEffect">
                                  <p:stCondLst>
                                    <p:cond delay="0"/>
                                  </p:stCondLst>
                                  <p:childTnLst>
                                    <p:animEffect transition="out" filter="fade">
                                      <p:cBhvr>
                                        <p:cTn id="50" dur="750" tmFilter="0, 0; .2, .5; .8, .5; 1, 0"/>
                                        <p:tgtEl>
                                          <p:spTgt spid="23"/>
                                        </p:tgtEl>
                                      </p:cBhvr>
                                    </p:animEffect>
                                    <p:animScale>
                                      <p:cBhvr>
                                        <p:cTn id="51" dur="375" autoRev="1" fill="hold"/>
                                        <p:tgtEl>
                                          <p:spTgt spid="23"/>
                                        </p:tgtEl>
                                      </p:cBhvr>
                                      <p:by x="105000" y="105000"/>
                                    </p:animScale>
                                  </p:childTnLst>
                                </p:cTn>
                              </p:par>
                              <p:par>
                                <p:cTn id="52" presetID="26" presetClass="emph" presetSubtype="0" fill="hold" nodeType="withEffect">
                                  <p:stCondLst>
                                    <p:cond delay="0"/>
                                  </p:stCondLst>
                                  <p:childTnLst>
                                    <p:animEffect transition="out" filter="fade">
                                      <p:cBhvr>
                                        <p:cTn id="53" dur="750" tmFilter="0, 0; .2, .5; .8, .5; 1, 0"/>
                                        <p:tgtEl>
                                          <p:spTgt spid="24"/>
                                        </p:tgtEl>
                                      </p:cBhvr>
                                    </p:animEffect>
                                    <p:animScale>
                                      <p:cBhvr>
                                        <p:cTn id="54"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7" grpId="0" animBg="1"/>
      <p:bldP spid="4" grpId="0" animBg="1"/>
      <p:bldP spid="5" grpId="0"/>
      <p:bldP spid="118" grpId="0"/>
      <p:bldP spid="119"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COSTOS</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1643753" y="1432774"/>
            <a:ext cx="8904494" cy="1477328"/>
          </a:xfrm>
          <a:prstGeom prst="rect">
            <a:avLst/>
          </a:prstGeom>
          <a:noFill/>
        </p:spPr>
        <p:txBody>
          <a:bodyPr wrap="square" rtlCol="0">
            <a:spAutoFit/>
          </a:bodyPr>
          <a:lstStyle/>
          <a:p>
            <a:pPr algn="just"/>
            <a:r>
              <a:rPr lang="es-CO" dirty="0"/>
              <a:t>Tenido en cuenta que las circulares externas están abiertas al público, no se necesita ningún costo adicional, ya que sólo se necesitará desplegar la aplicación sin algún requisito adicional.</a:t>
            </a:r>
          </a:p>
          <a:p>
            <a:pPr algn="just"/>
            <a:r>
              <a:rPr lang="es-CO" dirty="0"/>
              <a:t>Para la parte el validador de circulares, se requiere el manejo de seguridad, sin embargo en la organización ya se tiene una estructura bien diseñada en la cual se puede agregar este componente sin ningún inconveniente.</a:t>
            </a:r>
          </a:p>
        </p:txBody>
      </p:sp>
      <p:pic>
        <p:nvPicPr>
          <p:cNvPr id="3074" name="Picture 2" descr="Imagen relacionada">
            <a:extLst>
              <a:ext uri="{FF2B5EF4-FFF2-40B4-BE49-F238E27FC236}">
                <a16:creationId xmlns:a16="http://schemas.microsoft.com/office/drawing/2014/main" id="{9AD3C940-3A07-40BE-8830-7FCDF8F5F05E}"/>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5871" y="3750575"/>
            <a:ext cx="1820411" cy="18204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tiempo png">
            <a:extLst>
              <a:ext uri="{FF2B5EF4-FFF2-40B4-BE49-F238E27FC236}">
                <a16:creationId xmlns:a16="http://schemas.microsoft.com/office/drawing/2014/main" id="{2E66519F-ACCE-48AD-9A9B-98C6A4C4AF52}"/>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5720" y="3713520"/>
            <a:ext cx="1820411" cy="182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64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2BCC592-AD85-4552-ADDE-966355C7E4FA}"/>
              </a:ext>
            </a:extLst>
          </p:cNvPr>
          <p:cNvSpPr>
            <a:spLocks noGrp="1"/>
          </p:cNvSpPr>
          <p:nvPr>
            <p:ph type="ctrTitle"/>
          </p:nvPr>
        </p:nvSpPr>
        <p:spPr/>
        <p:txBody>
          <a:bodyPr/>
          <a:lstStyle/>
          <a:p>
            <a:r>
              <a:rPr lang="es-CO" dirty="0"/>
              <a:t>GRACIAS</a:t>
            </a:r>
          </a:p>
        </p:txBody>
      </p:sp>
      <p:sp>
        <p:nvSpPr>
          <p:cNvPr id="15" name="Marcador de número de diapositiva 14">
            <a:extLst>
              <a:ext uri="{FF2B5EF4-FFF2-40B4-BE49-F238E27FC236}">
                <a16:creationId xmlns:a16="http://schemas.microsoft.com/office/drawing/2014/main" id="{B3ABBAA5-73F8-4BB1-8A68-9E054776183B}"/>
              </a:ext>
            </a:extLst>
          </p:cNvPr>
          <p:cNvSpPr>
            <a:spLocks noGrp="1"/>
          </p:cNvSpPr>
          <p:nvPr>
            <p:ph type="sldNum" sz="quarter" idx="4294967295"/>
          </p:nvPr>
        </p:nvSpPr>
        <p:spPr>
          <a:xfrm>
            <a:off x="11903075" y="6384925"/>
            <a:ext cx="288925" cy="288925"/>
          </a:xfrm>
        </p:spPr>
        <p:txBody>
          <a:bodyPr/>
          <a:lstStyle/>
          <a:p>
            <a:pPr rtl="0"/>
            <a:fld id="{B67B645E-C5E5-4727-B977-D372A0AA71D9}" type="slidenum">
              <a:rPr lang="es-ES" noProof="0" smtClean="0"/>
              <a:pPr rtl="0"/>
              <a:t>17</a:t>
            </a:fld>
            <a:endParaRPr lang="es-ES" noProof="0"/>
          </a:p>
        </p:txBody>
      </p:sp>
      <p:sp>
        <p:nvSpPr>
          <p:cNvPr id="17" name="CuadroTexto 16">
            <a:extLst>
              <a:ext uri="{FF2B5EF4-FFF2-40B4-BE49-F238E27FC236}">
                <a16:creationId xmlns:a16="http://schemas.microsoft.com/office/drawing/2014/main" id="{D001E802-9353-43DF-BB9D-B7E57482F543}"/>
              </a:ext>
            </a:extLst>
          </p:cNvPr>
          <p:cNvSpPr txBox="1"/>
          <p:nvPr/>
        </p:nvSpPr>
        <p:spPr>
          <a:xfrm>
            <a:off x="10763793" y="6385421"/>
            <a:ext cx="882595" cy="327961"/>
          </a:xfrm>
          <a:prstGeom prst="rect">
            <a:avLst/>
          </a:prstGeom>
          <a:solidFill>
            <a:srgbClr val="C2E5B5"/>
          </a:solidFill>
          <a:ln>
            <a:noFill/>
          </a:ln>
        </p:spPr>
        <p:txBody>
          <a:bodyPr wrap="square" rtlCol="0">
            <a:spAutoFit/>
          </a:bodyPr>
          <a:lstStyle/>
          <a:p>
            <a:endParaRPr lang="es-CO" dirty="0"/>
          </a:p>
        </p:txBody>
      </p:sp>
      <p:pic>
        <p:nvPicPr>
          <p:cNvPr id="18" name="Imagen 17">
            <a:extLst>
              <a:ext uri="{FF2B5EF4-FFF2-40B4-BE49-F238E27FC236}">
                <a16:creationId xmlns:a16="http://schemas.microsoft.com/office/drawing/2014/main" id="{D54056FC-30C2-4911-A5BC-D6D6AF2586FD}"/>
              </a:ext>
            </a:extLst>
          </p:cNvPr>
          <p:cNvPicPr>
            <a:picLocks noChangeAspect="1"/>
          </p:cNvPicPr>
          <p:nvPr/>
        </p:nvPicPr>
        <p:blipFill>
          <a:blip r:embed="rId2"/>
          <a:stretch>
            <a:fillRect/>
          </a:stretch>
        </p:blipFill>
        <p:spPr>
          <a:xfrm>
            <a:off x="1335032" y="1858355"/>
            <a:ext cx="6363571" cy="2078700"/>
          </a:xfrm>
          <a:prstGeom prst="rect">
            <a:avLst/>
          </a:prstGeom>
        </p:spPr>
      </p:pic>
    </p:spTree>
    <p:extLst>
      <p:ext uri="{BB962C8B-B14F-4D97-AF65-F5344CB8AC3E}">
        <p14:creationId xmlns:p14="http://schemas.microsoft.com/office/powerpoint/2010/main" val="250555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arcador de número de diapositiva 24">
            <a:extLst>
              <a:ext uri="{FF2B5EF4-FFF2-40B4-BE49-F238E27FC236}">
                <a16:creationId xmlns:a16="http://schemas.microsoft.com/office/drawing/2014/main" id="{247BA36B-90FB-47C0-BAF0-6F1E2FA5C763}"/>
              </a:ext>
            </a:extLst>
          </p:cNvPr>
          <p:cNvSpPr>
            <a:spLocks noGrp="1"/>
          </p:cNvSpPr>
          <p:nvPr>
            <p:ph type="sldNum" sz="quarter" idx="15"/>
          </p:nvPr>
        </p:nvSpPr>
        <p:spPr>
          <a:xfrm>
            <a:off x="11728948" y="6385422"/>
            <a:ext cx="288000" cy="288000"/>
          </a:xfrm>
        </p:spPr>
        <p:txBody>
          <a:bodyPr rtlCol="0"/>
          <a:lstStyle/>
          <a:p>
            <a:pPr rtl="0"/>
            <a:fld id="{B67B645E-C5E5-4727-B977-D372A0AA71D9}" type="slidenum">
              <a:rPr lang="es-ES" smtClean="0"/>
              <a:pPr rtl="0"/>
              <a:t>2</a:t>
            </a:fld>
            <a:endParaRPr lang="es-ES" dirty="0"/>
          </a:p>
        </p:txBody>
      </p:sp>
      <p:sp>
        <p:nvSpPr>
          <p:cNvPr id="16" name="CuadroTexto 15">
            <a:extLst>
              <a:ext uri="{FF2B5EF4-FFF2-40B4-BE49-F238E27FC236}">
                <a16:creationId xmlns:a16="http://schemas.microsoft.com/office/drawing/2014/main" id="{C7ABB9F8-F120-4693-8605-9D8569F9D51F}"/>
              </a:ext>
            </a:extLst>
          </p:cNvPr>
          <p:cNvSpPr txBox="1"/>
          <p:nvPr/>
        </p:nvSpPr>
        <p:spPr>
          <a:xfrm>
            <a:off x="6592440" y="2904931"/>
            <a:ext cx="5599560" cy="646331"/>
          </a:xfrm>
          <a:prstGeom prst="rect">
            <a:avLst/>
          </a:prstGeom>
          <a:noFill/>
        </p:spPr>
        <p:txBody>
          <a:bodyPr wrap="square" rtlCol="0">
            <a:spAutoFit/>
          </a:bodyPr>
          <a:lstStyle/>
          <a:p>
            <a:pPr algn="ctr"/>
            <a:r>
              <a:rPr lang="es-CO" sz="3600" dirty="0">
                <a:ln w="3175">
                  <a:solidFill>
                    <a:schemeClr val="bg1"/>
                  </a:solidFill>
                </a:ln>
                <a:solidFill>
                  <a:schemeClr val="bg1"/>
                </a:solidFill>
                <a:effectLst>
                  <a:outerShdw blurRad="50800" dist="38100" dir="5400000" algn="t" rotWithShape="0">
                    <a:prstClr val="black">
                      <a:alpha val="40000"/>
                    </a:prstClr>
                  </a:outerShdw>
                </a:effectLst>
                <a:latin typeface="Sagona Book" panose="020B0604020202020204" pitchFamily="18" charset="0"/>
                <a:cs typeface="Raavi" panose="020B0502040204020203" pitchFamily="34" charset="0"/>
              </a:rPr>
              <a:t>Sobre la organización</a:t>
            </a:r>
          </a:p>
        </p:txBody>
      </p:sp>
      <p:sp>
        <p:nvSpPr>
          <p:cNvPr id="19" name="Rectángulo 18">
            <a:extLst>
              <a:ext uri="{FF2B5EF4-FFF2-40B4-BE49-F238E27FC236}">
                <a16:creationId xmlns:a16="http://schemas.microsoft.com/office/drawing/2014/main" id="{4BB9FE84-12DB-45BC-9400-469F82CCA9C9}"/>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s-CO"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 name="CuadroTexto 19">
            <a:extLst>
              <a:ext uri="{FF2B5EF4-FFF2-40B4-BE49-F238E27FC236}">
                <a16:creationId xmlns:a16="http://schemas.microsoft.com/office/drawing/2014/main" id="{B8AD289D-616B-456A-B822-31621390B9EE}"/>
              </a:ext>
            </a:extLst>
          </p:cNvPr>
          <p:cNvSpPr txBox="1"/>
          <p:nvPr/>
        </p:nvSpPr>
        <p:spPr>
          <a:xfrm>
            <a:off x="10554789" y="6191794"/>
            <a:ext cx="1071154" cy="574766"/>
          </a:xfrm>
          <a:prstGeom prst="rect">
            <a:avLst/>
          </a:prstGeom>
          <a:solidFill>
            <a:srgbClr val="BBE2AD"/>
          </a:solidFill>
          <a:ln>
            <a:noFill/>
          </a:ln>
        </p:spPr>
        <p:txBody>
          <a:bodyPr wrap="square" rtlCol="0">
            <a:spAutoFit/>
          </a:bodyPr>
          <a:lstStyle/>
          <a:p>
            <a:endParaRPr lang="es-CO" dirty="0"/>
          </a:p>
        </p:txBody>
      </p:sp>
      <p:pic>
        <p:nvPicPr>
          <p:cNvPr id="22" name="Imagen 21">
            <a:extLst>
              <a:ext uri="{FF2B5EF4-FFF2-40B4-BE49-F238E27FC236}">
                <a16:creationId xmlns:a16="http://schemas.microsoft.com/office/drawing/2014/main" id="{DDFB1CCF-9188-40FE-A390-037DC6EDF451}"/>
              </a:ext>
            </a:extLst>
          </p:cNvPr>
          <p:cNvPicPr>
            <a:picLocks noChangeAspect="1"/>
          </p:cNvPicPr>
          <p:nvPr/>
        </p:nvPicPr>
        <p:blipFill>
          <a:blip r:embed="rId3"/>
          <a:stretch>
            <a:fillRect/>
          </a:stretch>
        </p:blipFill>
        <p:spPr>
          <a:xfrm>
            <a:off x="7423800" y="1281330"/>
            <a:ext cx="4449148" cy="1453343"/>
          </a:xfrm>
          <a:prstGeom prst="rect">
            <a:avLst/>
          </a:prstGeom>
        </p:spPr>
      </p:pic>
      <p:cxnSp>
        <p:nvCxnSpPr>
          <p:cNvPr id="27" name="Conector recto 26">
            <a:extLst>
              <a:ext uri="{FF2B5EF4-FFF2-40B4-BE49-F238E27FC236}">
                <a16:creationId xmlns:a16="http://schemas.microsoft.com/office/drawing/2014/main" id="{EEF54FF8-4D83-4A13-BDB1-F56047912CFD}"/>
              </a:ext>
            </a:extLst>
          </p:cNvPr>
          <p:cNvCxnSpPr>
            <a:cxnSpLocks/>
          </p:cNvCxnSpPr>
          <p:nvPr/>
        </p:nvCxnSpPr>
        <p:spPr>
          <a:xfrm>
            <a:off x="7247081" y="2875696"/>
            <a:ext cx="4378862" cy="0"/>
          </a:xfrm>
          <a:prstGeom prst="line">
            <a:avLst/>
          </a:prstGeom>
        </p:spPr>
        <p:style>
          <a:lnRef idx="2">
            <a:schemeClr val="accent4"/>
          </a:lnRef>
          <a:fillRef idx="0">
            <a:schemeClr val="accent4"/>
          </a:fillRef>
          <a:effectRef idx="1">
            <a:schemeClr val="accent4"/>
          </a:effectRef>
          <a:fontRef idx="minor">
            <a:schemeClr val="tx1"/>
          </a:fontRef>
        </p:style>
      </p:cxnSp>
      <p:sp>
        <p:nvSpPr>
          <p:cNvPr id="29" name="Rectángulo 28">
            <a:extLst>
              <a:ext uri="{FF2B5EF4-FFF2-40B4-BE49-F238E27FC236}">
                <a16:creationId xmlns:a16="http://schemas.microsoft.com/office/drawing/2014/main" id="{6A9DEB0B-FAE8-4E8C-85F3-9DA3A01D2258}"/>
              </a:ext>
            </a:extLst>
          </p:cNvPr>
          <p:cNvSpPr/>
          <p:nvPr/>
        </p:nvSpPr>
        <p:spPr>
          <a:xfrm>
            <a:off x="521089" y="1358354"/>
            <a:ext cx="5280507" cy="4385816"/>
          </a:xfrm>
          <a:prstGeom prst="rect">
            <a:avLst/>
          </a:prstGeom>
        </p:spPr>
        <p:txBody>
          <a:bodyPr wrap="square">
            <a:spAutoFit/>
          </a:bodyPr>
          <a:lstStyle/>
          <a:p>
            <a:pPr algn="just">
              <a:lnSpc>
                <a:spcPct val="150000"/>
              </a:lnSpc>
            </a:pPr>
            <a:r>
              <a:rPr lang="es-ES" b="1" dirty="0">
                <a:solidFill>
                  <a:srgbClr val="205E35"/>
                </a:solidFill>
              </a:rPr>
              <a:t>Misión Institucional</a:t>
            </a:r>
          </a:p>
          <a:p>
            <a:pPr algn="just"/>
            <a:r>
              <a:rPr lang="es-ES" dirty="0">
                <a:solidFill>
                  <a:srgbClr val="666666"/>
                </a:solidFill>
              </a:rPr>
              <a:t>Proteger los derechos de los usuarios del Sistema General de Seguridad Social en Salud mediante la inspección, vigilancia, control y el ejercicio de la función jurisdiccional y de conciliación, de manera transparente y oportuna.</a:t>
            </a:r>
          </a:p>
          <a:p>
            <a:pPr algn="just">
              <a:lnSpc>
                <a:spcPct val="150000"/>
              </a:lnSpc>
            </a:pPr>
            <a:endParaRPr lang="es-ES" dirty="0">
              <a:solidFill>
                <a:srgbClr val="666666"/>
              </a:solidFill>
            </a:endParaRPr>
          </a:p>
          <a:p>
            <a:pPr algn="just">
              <a:lnSpc>
                <a:spcPct val="150000"/>
              </a:lnSpc>
            </a:pPr>
            <a:r>
              <a:rPr lang="es-ES" b="1" dirty="0">
                <a:solidFill>
                  <a:srgbClr val="205E35"/>
                </a:solidFill>
              </a:rPr>
              <a:t>Visión Institucional</a:t>
            </a:r>
          </a:p>
          <a:p>
            <a:pPr algn="just"/>
            <a:r>
              <a:rPr lang="es-ES" dirty="0">
                <a:solidFill>
                  <a:srgbClr val="666666"/>
                </a:solidFill>
              </a:rPr>
              <a:t>La Superintendencia Nacional de Salud será reconocida y respetada por sus decisiones técnicas y autónomas para garantizar el derecho a la salud oportuno y de calidad en el territorio nacional</a:t>
            </a:r>
          </a:p>
          <a:p>
            <a:pPr algn="just"/>
            <a:br>
              <a:rPr lang="es-ES" dirty="0"/>
            </a:br>
            <a:endParaRPr lang="es-CO" dirty="0"/>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BC44B71-63BE-418A-A82A-64402026207E}"/>
              </a:ext>
            </a:extLst>
          </p:cNvPr>
          <p:cNvSpPr>
            <a:spLocks noGrp="1"/>
          </p:cNvSpPr>
          <p:nvPr>
            <p:ph type="body" sz="quarter" idx="18"/>
          </p:nvPr>
        </p:nvSpPr>
        <p:spPr>
          <a:xfrm>
            <a:off x="995254" y="3928154"/>
            <a:ext cx="1620000" cy="720000"/>
          </a:xfrm>
        </p:spPr>
        <p:txBody>
          <a:bodyPr rtlCol="0"/>
          <a:lstStyle/>
          <a:p>
            <a:r>
              <a:rPr lang="es-ES" sz="1700" dirty="0">
                <a:solidFill>
                  <a:srgbClr val="666666"/>
                </a:solidFill>
              </a:rPr>
              <a:t>​Los bienes públicos son sagrados.</a:t>
            </a:r>
            <a:endParaRPr lang="es-ES" sz="1700" dirty="0"/>
          </a:p>
        </p:txBody>
      </p:sp>
      <p:sp>
        <p:nvSpPr>
          <p:cNvPr id="10" name="Marcador de texto 9">
            <a:extLst>
              <a:ext uri="{FF2B5EF4-FFF2-40B4-BE49-F238E27FC236}">
                <a16:creationId xmlns:a16="http://schemas.microsoft.com/office/drawing/2014/main" id="{AA64044E-682B-419B-AB70-118D0597C64C}"/>
              </a:ext>
            </a:extLst>
          </p:cNvPr>
          <p:cNvSpPr>
            <a:spLocks noGrp="1"/>
          </p:cNvSpPr>
          <p:nvPr>
            <p:ph type="body" sz="quarter" idx="34"/>
          </p:nvPr>
        </p:nvSpPr>
        <p:spPr>
          <a:xfrm>
            <a:off x="3126113" y="3928154"/>
            <a:ext cx="1620000" cy="720000"/>
          </a:xfrm>
        </p:spPr>
        <p:txBody>
          <a:bodyPr rtlCol="0"/>
          <a:lstStyle/>
          <a:p>
            <a:r>
              <a:rPr lang="es-ES" sz="1700" dirty="0">
                <a:solidFill>
                  <a:srgbClr val="666666"/>
                </a:solidFill>
              </a:rPr>
              <a:t>Primero la vida y la salud</a:t>
            </a:r>
            <a:endParaRPr lang="es-ES" sz="1700" dirty="0"/>
          </a:p>
        </p:txBody>
      </p:sp>
      <p:sp>
        <p:nvSpPr>
          <p:cNvPr id="13" name="Marcador de texto 12">
            <a:extLst>
              <a:ext uri="{FF2B5EF4-FFF2-40B4-BE49-F238E27FC236}">
                <a16:creationId xmlns:a16="http://schemas.microsoft.com/office/drawing/2014/main" id="{59357458-973E-473B-B43E-428D949A39C2}"/>
              </a:ext>
            </a:extLst>
          </p:cNvPr>
          <p:cNvSpPr>
            <a:spLocks noGrp="1"/>
          </p:cNvSpPr>
          <p:nvPr>
            <p:ph type="body" sz="quarter" idx="36"/>
          </p:nvPr>
        </p:nvSpPr>
        <p:spPr>
          <a:xfrm>
            <a:off x="5256972" y="3928154"/>
            <a:ext cx="1620000" cy="720000"/>
          </a:xfrm>
        </p:spPr>
        <p:txBody>
          <a:bodyPr rtlCol="0"/>
          <a:lstStyle/>
          <a:p>
            <a:r>
              <a:rPr lang="es-ES" sz="1700" dirty="0">
                <a:solidFill>
                  <a:srgbClr val="666666"/>
                </a:solidFill>
              </a:rPr>
              <a:t>Gestión institucional por resultados</a:t>
            </a:r>
          </a:p>
          <a:p>
            <a:pPr rtl="0"/>
            <a:endParaRPr lang="es-ES" sz="1700" dirty="0"/>
          </a:p>
        </p:txBody>
      </p:sp>
      <p:sp>
        <p:nvSpPr>
          <p:cNvPr id="16" name="Marcador de texto 15">
            <a:extLst>
              <a:ext uri="{FF2B5EF4-FFF2-40B4-BE49-F238E27FC236}">
                <a16:creationId xmlns:a16="http://schemas.microsoft.com/office/drawing/2014/main" id="{820792B4-5A57-43A7-8C75-3B4261EE86DE}"/>
              </a:ext>
            </a:extLst>
          </p:cNvPr>
          <p:cNvSpPr>
            <a:spLocks noGrp="1"/>
          </p:cNvSpPr>
          <p:nvPr>
            <p:ph type="body" sz="quarter" idx="38"/>
          </p:nvPr>
        </p:nvSpPr>
        <p:spPr>
          <a:xfrm>
            <a:off x="7387831" y="3928154"/>
            <a:ext cx="1620000" cy="720000"/>
          </a:xfrm>
        </p:spPr>
        <p:txBody>
          <a:bodyPr rtlCol="0"/>
          <a:lstStyle/>
          <a:p>
            <a:r>
              <a:rPr lang="es-ES" sz="1700" dirty="0">
                <a:solidFill>
                  <a:srgbClr val="666666"/>
                </a:solidFill>
              </a:rPr>
              <a:t>Sostenibilidad del medio ambiente</a:t>
            </a:r>
          </a:p>
        </p:txBody>
      </p:sp>
      <p:sp>
        <p:nvSpPr>
          <p:cNvPr id="19" name="Marcador de texto 18">
            <a:extLst>
              <a:ext uri="{FF2B5EF4-FFF2-40B4-BE49-F238E27FC236}">
                <a16:creationId xmlns:a16="http://schemas.microsoft.com/office/drawing/2014/main" id="{4FD8E4F9-1B84-4707-95BE-9EC53D7ACB9D}"/>
              </a:ext>
            </a:extLst>
          </p:cNvPr>
          <p:cNvSpPr>
            <a:spLocks noGrp="1"/>
          </p:cNvSpPr>
          <p:nvPr>
            <p:ph type="body" sz="quarter" idx="40"/>
          </p:nvPr>
        </p:nvSpPr>
        <p:spPr>
          <a:xfrm>
            <a:off x="9518689" y="3928154"/>
            <a:ext cx="1620000" cy="720000"/>
          </a:xfrm>
        </p:spPr>
        <p:txBody>
          <a:bodyPr rtlCol="0"/>
          <a:lstStyle/>
          <a:p>
            <a:r>
              <a:rPr lang="es-ES" sz="1700" dirty="0">
                <a:solidFill>
                  <a:srgbClr val="666666"/>
                </a:solidFill>
              </a:rPr>
              <a:t>El talento humano como el capital más valioso de la entidad.</a:t>
            </a:r>
          </a:p>
          <a:p>
            <a:pPr rtl="0"/>
            <a:endParaRPr lang="es-ES" sz="1700" dirty="0"/>
          </a:p>
        </p:txBody>
      </p:sp>
      <p:sp>
        <p:nvSpPr>
          <p:cNvPr id="32" name="Marcador de número de diapositiva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rtlCol="0"/>
          <a:lstStyle/>
          <a:p>
            <a:pPr rtl="0"/>
            <a:fld id="{B67B645E-C5E5-4727-B977-D372A0AA71D9}" type="slidenum">
              <a:rPr lang="es-ES" smtClean="0"/>
              <a:pPr rtl="0"/>
              <a:t>3</a:t>
            </a:fld>
            <a:endParaRPr lang="es-ES" dirty="0"/>
          </a:p>
        </p:txBody>
      </p:sp>
      <p:sp>
        <p:nvSpPr>
          <p:cNvPr id="20" name="CuadroTexto 19">
            <a:extLst>
              <a:ext uri="{FF2B5EF4-FFF2-40B4-BE49-F238E27FC236}">
                <a16:creationId xmlns:a16="http://schemas.microsoft.com/office/drawing/2014/main" id="{BAD135BA-75B5-47B4-8B9B-3ADE2E406DB7}"/>
              </a:ext>
            </a:extLst>
          </p:cNvPr>
          <p:cNvSpPr txBox="1"/>
          <p:nvPr/>
        </p:nvSpPr>
        <p:spPr>
          <a:xfrm>
            <a:off x="10554789" y="6191794"/>
            <a:ext cx="1071154" cy="574766"/>
          </a:xfrm>
          <a:prstGeom prst="rect">
            <a:avLst/>
          </a:prstGeom>
          <a:solidFill>
            <a:srgbClr val="F2F2F2"/>
          </a:solidFill>
          <a:ln>
            <a:noFill/>
          </a:ln>
        </p:spPr>
        <p:txBody>
          <a:bodyPr wrap="square" rtlCol="0">
            <a:spAutoFit/>
          </a:bodyPr>
          <a:lstStyle/>
          <a:p>
            <a:endParaRPr lang="es-CO" dirty="0"/>
          </a:p>
        </p:txBody>
      </p:sp>
      <p:pic>
        <p:nvPicPr>
          <p:cNvPr id="21" name="Imagen 20">
            <a:extLst>
              <a:ext uri="{FF2B5EF4-FFF2-40B4-BE49-F238E27FC236}">
                <a16:creationId xmlns:a16="http://schemas.microsoft.com/office/drawing/2014/main" id="{EF2CE4BD-2956-4B52-A97E-B31D0D6D52B8}"/>
              </a:ext>
            </a:extLst>
          </p:cNvPr>
          <p:cNvPicPr>
            <a:picLocks noChangeAspect="1"/>
          </p:cNvPicPr>
          <p:nvPr/>
        </p:nvPicPr>
        <p:blipFill>
          <a:blip r:embed="rId3"/>
          <a:stretch>
            <a:fillRect/>
          </a:stretch>
        </p:blipFill>
        <p:spPr>
          <a:xfrm>
            <a:off x="10163784" y="6240365"/>
            <a:ext cx="1462159" cy="477624"/>
          </a:xfrm>
          <a:prstGeom prst="rect">
            <a:avLst/>
          </a:prstGeom>
        </p:spPr>
      </p:pic>
      <p:sp>
        <p:nvSpPr>
          <p:cNvPr id="24" name="Título 1">
            <a:extLst>
              <a:ext uri="{FF2B5EF4-FFF2-40B4-BE49-F238E27FC236}">
                <a16:creationId xmlns:a16="http://schemas.microsoft.com/office/drawing/2014/main" id="{6DAA5521-05DA-442A-BA73-9E1D94CE3530}"/>
              </a:ext>
            </a:extLst>
          </p:cNvPr>
          <p:cNvSpPr>
            <a:spLocks noGrp="1"/>
          </p:cNvSpPr>
          <p:nvPr>
            <p:ph type="title"/>
          </p:nvPr>
        </p:nvSpPr>
        <p:spPr>
          <a:xfrm>
            <a:off x="432000" y="432000"/>
            <a:ext cx="11329200" cy="432000"/>
          </a:xfrm>
        </p:spPr>
        <p:txBody>
          <a:bodyPr rtlCol="0">
            <a:scene3d>
              <a:camera prst="orthographicFront"/>
              <a:lightRig rig="soft" dir="t">
                <a:rot lat="0" lon="0" rev="15600000"/>
              </a:lightRig>
            </a:scene3d>
            <a:sp3d extrusionH="57150" prstMaterial="softEdge">
              <a:bevelT w="25400" h="38100"/>
            </a:sp3d>
          </a:bodyPr>
          <a:lstStyle/>
          <a:p>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PRINCIPIO​​​S INSTITUCIONALES</a:t>
            </a:r>
            <a:endParaRPr lang="es-ES" spc="0" dirty="0">
              <a:ln/>
              <a:solidFill>
                <a:srgbClr val="00B050"/>
              </a:solidFill>
              <a:latin typeface="+mn-lt"/>
              <a:cs typeface="Angsana New" panose="02020603050405020304" pitchFamily="18" charset="-34"/>
            </a:endParaRPr>
          </a:p>
        </p:txBody>
      </p:sp>
      <p:pic>
        <p:nvPicPr>
          <p:cNvPr id="46" name="Marcador de posición de imagen 45" descr="Niños">
            <a:extLst>
              <a:ext uri="{FF2B5EF4-FFF2-40B4-BE49-F238E27FC236}">
                <a16:creationId xmlns:a16="http://schemas.microsoft.com/office/drawing/2014/main" id="{1913B98A-AD36-49C1-89B8-1FBF133C3441}"/>
              </a:ext>
            </a:extLst>
          </p:cNvPr>
          <p:cNvPicPr>
            <a:picLocks noGrp="1" noChangeAspect="1"/>
          </p:cNvPicPr>
          <p:nvPr>
            <p:ph type="pic" sz="quarter" idx="41"/>
          </p:nvPr>
        </p:nvPicPr>
        <p:blipFill>
          <a:blip r:embed="rId4">
            <a:extLst>
              <a:ext uri="{96DAC541-7B7A-43D3-8B79-37D633B846F1}">
                <asvg:svgBlip xmlns:asvg="http://schemas.microsoft.com/office/drawing/2016/SVG/main" r:embed="rId5"/>
              </a:ext>
            </a:extLst>
          </a:blip>
          <a:srcRect/>
          <a:stretch>
            <a:fillRect/>
          </a:stretch>
        </p:blipFill>
        <p:spPr>
          <a:xfrm>
            <a:off x="1349649" y="2571920"/>
            <a:ext cx="968750" cy="968750"/>
          </a:xfrm>
        </p:spPr>
      </p:pic>
      <p:pic>
        <p:nvPicPr>
          <p:cNvPr id="50" name="Marcador de posición de imagen 49" descr="Corazón con pulso">
            <a:extLst>
              <a:ext uri="{FF2B5EF4-FFF2-40B4-BE49-F238E27FC236}">
                <a16:creationId xmlns:a16="http://schemas.microsoft.com/office/drawing/2014/main" id="{D443C13B-1DB2-4CE7-A6D4-6BF2B068CCAE}"/>
              </a:ext>
            </a:extLst>
          </p:cNvPr>
          <p:cNvPicPr>
            <a:picLocks noGrp="1" noChangeAspect="1"/>
          </p:cNvPicPr>
          <p:nvPr>
            <p:ph type="pic" sz="quarter" idx="47"/>
          </p:nvPr>
        </p:nvPicPr>
        <p:blipFill>
          <a:blip r:embed="rId6">
            <a:extLst>
              <a:ext uri="{96DAC541-7B7A-43D3-8B79-37D633B846F1}">
                <asvg:svgBlip xmlns:asvg="http://schemas.microsoft.com/office/drawing/2016/SVG/main" r:embed="rId7"/>
              </a:ext>
            </a:extLst>
          </a:blip>
          <a:srcRect l="128" r="128"/>
          <a:stretch>
            <a:fillRect/>
          </a:stretch>
        </p:blipFill>
        <p:spPr>
          <a:xfrm>
            <a:off x="3501910" y="2622092"/>
            <a:ext cx="868406" cy="868406"/>
          </a:xfrm>
        </p:spPr>
      </p:pic>
      <p:pic>
        <p:nvPicPr>
          <p:cNvPr id="52" name="Marcador de posición de imagen 51" descr="Engranaje único">
            <a:extLst>
              <a:ext uri="{FF2B5EF4-FFF2-40B4-BE49-F238E27FC236}">
                <a16:creationId xmlns:a16="http://schemas.microsoft.com/office/drawing/2014/main" id="{BBE87D33-1BDA-40E4-896C-901F7380AD83}"/>
              </a:ext>
            </a:extLst>
          </p:cNvPr>
          <p:cNvPicPr>
            <a:picLocks noGrp="1" noChangeAspect="1"/>
          </p:cNvPicPr>
          <p:nvPr>
            <p:ph type="pic" sz="quarter" idx="48"/>
          </p:nvPr>
        </p:nvPicPr>
        <p:blipFill>
          <a:blip r:embed="rId8">
            <a:extLst>
              <a:ext uri="{96DAC541-7B7A-43D3-8B79-37D633B846F1}">
                <asvg:svgBlip xmlns:asvg="http://schemas.microsoft.com/office/drawing/2016/SVG/main" r:embed="rId9"/>
              </a:ext>
            </a:extLst>
          </a:blip>
          <a:srcRect/>
          <a:stretch>
            <a:fillRect/>
          </a:stretch>
        </p:blipFill>
        <p:spPr>
          <a:xfrm>
            <a:off x="5951171" y="2467416"/>
            <a:ext cx="621792" cy="621792"/>
          </a:xfrm>
        </p:spPr>
      </p:pic>
      <p:pic>
        <p:nvPicPr>
          <p:cNvPr id="54" name="Marcador de posición de imagen 53" descr="Documento">
            <a:extLst>
              <a:ext uri="{FF2B5EF4-FFF2-40B4-BE49-F238E27FC236}">
                <a16:creationId xmlns:a16="http://schemas.microsoft.com/office/drawing/2014/main" id="{0ED37B2A-9DDE-4B14-BFD0-64E26619C044}"/>
              </a:ext>
            </a:extLst>
          </p:cNvPr>
          <p:cNvPicPr>
            <a:picLocks noGrp="1" noChangeAspect="1"/>
          </p:cNvPicPr>
          <p:nvPr>
            <p:ph type="pic" sz="quarter" idx="49"/>
          </p:nvPr>
        </p:nvPicPr>
        <p:blipFill>
          <a:blip r:embed="rId10">
            <a:extLst>
              <a:ext uri="{96DAC541-7B7A-43D3-8B79-37D633B846F1}">
                <asvg:svgBlip xmlns:asvg="http://schemas.microsoft.com/office/drawing/2016/SVG/main" r:embed="rId11"/>
              </a:ext>
            </a:extLst>
          </a:blip>
          <a:srcRect/>
          <a:stretch>
            <a:fillRect/>
          </a:stretch>
        </p:blipFill>
        <p:spPr>
          <a:xfrm>
            <a:off x="5668566" y="2703865"/>
            <a:ext cx="770685" cy="770685"/>
          </a:xfrm>
        </p:spPr>
      </p:pic>
      <p:pic>
        <p:nvPicPr>
          <p:cNvPr id="58" name="Gráfico 57" descr="Mano abierta con planta">
            <a:extLst>
              <a:ext uri="{FF2B5EF4-FFF2-40B4-BE49-F238E27FC236}">
                <a16:creationId xmlns:a16="http://schemas.microsoft.com/office/drawing/2014/main" id="{EA7DB41E-2EB0-4CE5-9837-09D7BE7F99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15146" y="2560150"/>
            <a:ext cx="914400" cy="914400"/>
          </a:xfrm>
          <a:prstGeom prst="rect">
            <a:avLst/>
          </a:prstGeom>
        </p:spPr>
      </p:pic>
      <p:pic>
        <p:nvPicPr>
          <p:cNvPr id="62" name="Gráfico 61" descr="Cabeza con engranajes">
            <a:extLst>
              <a:ext uri="{FF2B5EF4-FFF2-40B4-BE49-F238E27FC236}">
                <a16:creationId xmlns:a16="http://schemas.microsoft.com/office/drawing/2014/main" id="{2B4EA604-9FE6-4695-B77E-8FA69D7AAC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10793" y="2576097"/>
            <a:ext cx="931557" cy="931557"/>
          </a:xfrm>
          <a:prstGeom prst="rect">
            <a:avLst/>
          </a:prstGeom>
        </p:spPr>
      </p:pic>
    </p:spTree>
    <p:extLst>
      <p:ext uri="{BB962C8B-B14F-4D97-AF65-F5344CB8AC3E}">
        <p14:creationId xmlns:p14="http://schemas.microsoft.com/office/powerpoint/2010/main" val="2712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60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par>
                                <p:cTn id="14" presetID="1" presetClass="entr" presetSubtype="0" fill="hold" nodeType="withEffect">
                                  <p:stCondLst>
                                    <p:cond delay="1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110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 presetClass="entr" presetSubtype="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nodeType="withEffect">
                                  <p:stCondLst>
                                    <p:cond delay="1800"/>
                                  </p:stCondLst>
                                  <p:childTnLst>
                                    <p:set>
                                      <p:cBhvr>
                                        <p:cTn id="21" dur="1" fill="hold">
                                          <p:stCondLst>
                                            <p:cond delay="0"/>
                                          </p:stCondLst>
                                        </p:cTn>
                                        <p:tgtEl>
                                          <p:spTgt spid="58"/>
                                        </p:tgtEl>
                                        <p:attrNameLst>
                                          <p:attrName>style.visibility</p:attrName>
                                        </p:attrNameLst>
                                      </p:cBhvr>
                                      <p:to>
                                        <p:strVal val="visible"/>
                                      </p:to>
                                    </p:set>
                                  </p:childTnLst>
                                </p:cTn>
                              </p:par>
                              <p:par>
                                <p:cTn id="22" presetID="1" presetClass="entr" presetSubtype="0" fill="hold" grpId="0" nodeType="withEffect">
                                  <p:stCondLst>
                                    <p:cond delay="1800"/>
                                  </p:stCondLst>
                                  <p:childTnLst>
                                    <p:set>
                                      <p:cBhvr>
                                        <p:cTn id="23" dur="1" fill="hold">
                                          <p:stCondLst>
                                            <p:cond delay="0"/>
                                          </p:stCondLst>
                                        </p:cTn>
                                        <p:tgtEl>
                                          <p:spTgt spid="16">
                                            <p:txEl>
                                              <p:pRg st="0" end="0"/>
                                            </p:txEl>
                                          </p:spTgt>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2300"/>
                                  </p:stCondLst>
                                  <p:childTnLst>
                                    <p:set>
                                      <p:cBhvr>
                                        <p:cTn id="27"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13" grpId="0" build="p"/>
      <p:bldP spid="16" grpId="0" build="p"/>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E395A7A-A327-4B6E-AC82-4987C1FC2E30}"/>
              </a:ext>
            </a:extLst>
          </p:cNvPr>
          <p:cNvSpPr>
            <a:spLocks noGrp="1"/>
          </p:cNvSpPr>
          <p:nvPr>
            <p:ph type="body" sz="quarter" idx="15"/>
          </p:nvPr>
        </p:nvSpPr>
        <p:spPr>
          <a:xfrm>
            <a:off x="1700335" y="2634919"/>
            <a:ext cx="2339179" cy="475080"/>
          </a:xfrm>
        </p:spPr>
        <p:txBody>
          <a:bodyPr rtlCol="0"/>
          <a:lstStyle/>
          <a:p>
            <a:pPr algn="ctr" rtl="0"/>
            <a:r>
              <a:rPr lang="es-ES" sz="1800" dirty="0"/>
              <a:t>Derechos de los usuarios de SGSSS</a:t>
            </a:r>
          </a:p>
        </p:txBody>
      </p:sp>
      <p:sp>
        <p:nvSpPr>
          <p:cNvPr id="10" name="Marcador de texto 9">
            <a:extLst>
              <a:ext uri="{FF2B5EF4-FFF2-40B4-BE49-F238E27FC236}">
                <a16:creationId xmlns:a16="http://schemas.microsoft.com/office/drawing/2014/main" id="{463366FC-5890-4401-A035-A1945CD5B03E}"/>
              </a:ext>
            </a:extLst>
          </p:cNvPr>
          <p:cNvSpPr>
            <a:spLocks noGrp="1"/>
          </p:cNvSpPr>
          <p:nvPr>
            <p:ph type="body" sz="quarter" idx="35"/>
          </p:nvPr>
        </p:nvSpPr>
        <p:spPr>
          <a:xfrm>
            <a:off x="5300474" y="2496886"/>
            <a:ext cx="1742054" cy="395805"/>
          </a:xfrm>
        </p:spPr>
        <p:txBody>
          <a:bodyPr rtlCol="0"/>
          <a:lstStyle/>
          <a:p>
            <a:pPr algn="ctr" rtl="0"/>
            <a:r>
              <a:rPr lang="es-ES" sz="1800" dirty="0"/>
              <a:t>El sector Salud</a:t>
            </a:r>
          </a:p>
        </p:txBody>
      </p:sp>
      <p:sp>
        <p:nvSpPr>
          <p:cNvPr id="14" name="Marcador de texto 13">
            <a:extLst>
              <a:ext uri="{FF2B5EF4-FFF2-40B4-BE49-F238E27FC236}">
                <a16:creationId xmlns:a16="http://schemas.microsoft.com/office/drawing/2014/main" id="{CAE39E65-6300-43C2-96EE-FE89E277BD66}"/>
              </a:ext>
            </a:extLst>
          </p:cNvPr>
          <p:cNvSpPr>
            <a:spLocks noGrp="1"/>
          </p:cNvSpPr>
          <p:nvPr>
            <p:ph type="body" sz="quarter" idx="39"/>
          </p:nvPr>
        </p:nvSpPr>
        <p:spPr>
          <a:xfrm>
            <a:off x="8831778" y="2405926"/>
            <a:ext cx="2141114" cy="633430"/>
          </a:xfrm>
        </p:spPr>
        <p:txBody>
          <a:bodyPr rtlCol="0"/>
          <a:lstStyle/>
          <a:p>
            <a:pPr algn="ctr" rtl="0"/>
            <a:r>
              <a:rPr lang="es-ES" sz="1800" dirty="0"/>
              <a:t>Funciones Jurisdiccionales</a:t>
            </a:r>
          </a:p>
        </p:txBody>
      </p:sp>
      <p:sp>
        <p:nvSpPr>
          <p:cNvPr id="2" name="Título 1">
            <a:extLst>
              <a:ext uri="{FF2B5EF4-FFF2-40B4-BE49-F238E27FC236}">
                <a16:creationId xmlns:a16="http://schemas.microsoft.com/office/drawing/2014/main" id="{24D34E88-7F23-493B-B73F-B2C433AD9FBA}"/>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OBJETIVOS</a:t>
            </a:r>
            <a:endParaRPr lang="es-ES" spc="0" dirty="0">
              <a:ln/>
              <a:solidFill>
                <a:srgbClr val="00B050"/>
              </a:solidFill>
              <a:latin typeface="+mn-lt"/>
              <a:cs typeface="Angsana New" panose="02020603050405020304" pitchFamily="18" charset="-34"/>
            </a:endParaRPr>
          </a:p>
        </p:txBody>
      </p:sp>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19" name="Imagen 18">
            <a:extLst>
              <a:ext uri="{FF2B5EF4-FFF2-40B4-BE49-F238E27FC236}">
                <a16:creationId xmlns:a16="http://schemas.microsoft.com/office/drawing/2014/main" id="{0A8188BD-9790-419B-BFA6-23B43A7BFE7C}"/>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28" name="Picture Placeholder 27">
            <a:extLst>
              <a:ext uri="{FF2B5EF4-FFF2-40B4-BE49-F238E27FC236}">
                <a16:creationId xmlns:a16="http://schemas.microsoft.com/office/drawing/2014/main" id="{66298203-4AF1-48AE-A76A-BB9AE0EB1FBF}"/>
              </a:ext>
            </a:extLst>
          </p:cNvPr>
          <p:cNvPicPr>
            <a:picLocks noGrp="1" noChangeAspect="1"/>
          </p:cNvPicPr>
          <p:nvPr>
            <p:ph type="pic" sz="quarter" idx="38"/>
          </p:nvPr>
        </p:nvPicPr>
        <p:blipFill>
          <a:blip r:embed="rId4"/>
          <a:stretch>
            <a:fillRect/>
          </a:stretch>
        </p:blipFill>
        <p:spPr>
          <a:xfrm>
            <a:off x="9032438" y="887456"/>
            <a:ext cx="1452563" cy="1452563"/>
          </a:xfrm>
        </p:spPr>
      </p:pic>
      <p:pic>
        <p:nvPicPr>
          <p:cNvPr id="26" name="Picture Placeholder 25">
            <a:extLst>
              <a:ext uri="{FF2B5EF4-FFF2-40B4-BE49-F238E27FC236}">
                <a16:creationId xmlns:a16="http://schemas.microsoft.com/office/drawing/2014/main" id="{B6C1947A-7056-48A0-8919-534E61DD768A}"/>
              </a:ext>
            </a:extLst>
          </p:cNvPr>
          <p:cNvPicPr>
            <a:picLocks noGrp="1" noChangeAspect="1"/>
          </p:cNvPicPr>
          <p:nvPr>
            <p:ph type="pic" sz="quarter" idx="34"/>
          </p:nvPr>
        </p:nvPicPr>
        <p:blipFill>
          <a:blip r:embed="rId5"/>
          <a:srcRect/>
          <a:stretch>
            <a:fillRect/>
          </a:stretch>
        </p:blipFill>
        <p:spPr>
          <a:xfrm>
            <a:off x="5434043" y="935628"/>
            <a:ext cx="1476375" cy="1476375"/>
          </a:xfrm>
        </p:spPr>
      </p:pic>
      <p:pic>
        <p:nvPicPr>
          <p:cNvPr id="24" name="Picture Placeholder 23">
            <a:extLst>
              <a:ext uri="{FF2B5EF4-FFF2-40B4-BE49-F238E27FC236}">
                <a16:creationId xmlns:a16="http://schemas.microsoft.com/office/drawing/2014/main" id="{0E248E88-BA09-4F0C-9781-48008900BA92}"/>
              </a:ext>
            </a:extLst>
          </p:cNvPr>
          <p:cNvPicPr>
            <a:picLocks noGrp="1" noChangeAspect="1"/>
          </p:cNvPicPr>
          <p:nvPr>
            <p:ph type="pic" sz="quarter" idx="14"/>
          </p:nvPr>
        </p:nvPicPr>
        <p:blipFill>
          <a:blip r:embed="rId6"/>
          <a:srcRect l="6129" r="6129"/>
          <a:stretch>
            <a:fillRect/>
          </a:stretch>
        </p:blipFill>
        <p:spPr>
          <a:xfrm>
            <a:off x="2131738" y="939610"/>
            <a:ext cx="1476375" cy="1476375"/>
          </a:xfrm>
        </p:spPr>
      </p:pic>
      <p:cxnSp>
        <p:nvCxnSpPr>
          <p:cNvPr id="43" name="Straight Arrow Connector 42">
            <a:extLst>
              <a:ext uri="{FF2B5EF4-FFF2-40B4-BE49-F238E27FC236}">
                <a16:creationId xmlns:a16="http://schemas.microsoft.com/office/drawing/2014/main" id="{28119E96-7A62-4EEF-B35C-F370BC5C651F}"/>
              </a:ext>
            </a:extLst>
          </p:cNvPr>
          <p:cNvCxnSpPr/>
          <p:nvPr/>
        </p:nvCxnSpPr>
        <p:spPr>
          <a:xfrm>
            <a:off x="4118994" y="1677798"/>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Marcador de texto 5">
            <a:extLst>
              <a:ext uri="{FF2B5EF4-FFF2-40B4-BE49-F238E27FC236}">
                <a16:creationId xmlns:a16="http://schemas.microsoft.com/office/drawing/2014/main" id="{EFBB5049-D37E-46E0-A3C0-7A36A2F3DCFB}"/>
              </a:ext>
            </a:extLst>
          </p:cNvPr>
          <p:cNvSpPr txBox="1">
            <a:spLocks/>
          </p:cNvSpPr>
          <p:nvPr/>
        </p:nvSpPr>
        <p:spPr>
          <a:xfrm>
            <a:off x="3764137" y="1362655"/>
            <a:ext cx="1476375"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En</a:t>
            </a:r>
          </a:p>
        </p:txBody>
      </p:sp>
      <p:cxnSp>
        <p:nvCxnSpPr>
          <p:cNvPr id="48" name="Straight Arrow Connector 47">
            <a:extLst>
              <a:ext uri="{FF2B5EF4-FFF2-40B4-BE49-F238E27FC236}">
                <a16:creationId xmlns:a16="http://schemas.microsoft.com/office/drawing/2014/main" id="{4F4B092D-D7F2-4938-ACB7-C72440474F95}"/>
              </a:ext>
            </a:extLst>
          </p:cNvPr>
          <p:cNvCxnSpPr>
            <a:cxnSpLocks/>
          </p:cNvCxnSpPr>
          <p:nvPr/>
        </p:nvCxnSpPr>
        <p:spPr>
          <a:xfrm flipV="1">
            <a:off x="7266719" y="1581537"/>
            <a:ext cx="1378658" cy="66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Marcador de texto 5">
            <a:extLst>
              <a:ext uri="{FF2B5EF4-FFF2-40B4-BE49-F238E27FC236}">
                <a16:creationId xmlns:a16="http://schemas.microsoft.com/office/drawing/2014/main" id="{A99C07D5-6EE7-4FB6-9179-33D4EEA06C13}"/>
              </a:ext>
            </a:extLst>
          </p:cNvPr>
          <p:cNvSpPr txBox="1">
            <a:spLocks/>
          </p:cNvSpPr>
          <p:nvPr/>
        </p:nvSpPr>
        <p:spPr>
          <a:xfrm>
            <a:off x="6468357" y="1278739"/>
            <a:ext cx="2830441"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A </a:t>
            </a:r>
            <a:r>
              <a:rPr lang="es-ES" sz="2000" i="1" dirty="0" err="1"/>
              <a:t>trav</a:t>
            </a:r>
            <a:r>
              <a:rPr lang="en-US" sz="2000" i="1" dirty="0"/>
              <a:t>é</a:t>
            </a:r>
            <a:r>
              <a:rPr lang="es-ES" sz="2000" i="1" dirty="0"/>
              <a:t>s de</a:t>
            </a:r>
          </a:p>
        </p:txBody>
      </p:sp>
      <p:pic>
        <p:nvPicPr>
          <p:cNvPr id="62" name="Picture Placeholder 23">
            <a:extLst>
              <a:ext uri="{FF2B5EF4-FFF2-40B4-BE49-F238E27FC236}">
                <a16:creationId xmlns:a16="http://schemas.microsoft.com/office/drawing/2014/main" id="{3AC9AFCA-04A9-494A-944B-1F74F381CE25}"/>
              </a:ext>
            </a:extLst>
          </p:cNvPr>
          <p:cNvPicPr>
            <a:picLocks noChangeAspect="1"/>
          </p:cNvPicPr>
          <p:nvPr/>
        </p:nvPicPr>
        <p:blipFill>
          <a:blip r:embed="rId7"/>
          <a:stretch>
            <a:fillRect/>
          </a:stretch>
        </p:blipFill>
        <p:spPr>
          <a:xfrm>
            <a:off x="5524653" y="3884770"/>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sp>
        <p:nvSpPr>
          <p:cNvPr id="64" name="Marcador de texto 5">
            <a:extLst>
              <a:ext uri="{FF2B5EF4-FFF2-40B4-BE49-F238E27FC236}">
                <a16:creationId xmlns:a16="http://schemas.microsoft.com/office/drawing/2014/main" id="{C0951A8F-36F3-40FC-B1D0-FA57F11A5507}"/>
              </a:ext>
            </a:extLst>
          </p:cNvPr>
          <p:cNvSpPr txBox="1">
            <a:spLocks/>
          </p:cNvSpPr>
          <p:nvPr/>
        </p:nvSpPr>
        <p:spPr>
          <a:xfrm>
            <a:off x="5125607" y="5487538"/>
            <a:ext cx="2830441" cy="32210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Mejorar la atención</a:t>
            </a:r>
          </a:p>
        </p:txBody>
      </p:sp>
      <p:sp>
        <p:nvSpPr>
          <p:cNvPr id="65" name="Marcador de texto 9">
            <a:extLst>
              <a:ext uri="{FF2B5EF4-FFF2-40B4-BE49-F238E27FC236}">
                <a16:creationId xmlns:a16="http://schemas.microsoft.com/office/drawing/2014/main" id="{7AD304FC-39D1-43B5-90C8-2298D9B481CA}"/>
              </a:ext>
            </a:extLst>
          </p:cNvPr>
          <p:cNvSpPr txBox="1">
            <a:spLocks/>
          </p:cNvSpPr>
          <p:nvPr/>
        </p:nvSpPr>
        <p:spPr>
          <a:xfrm>
            <a:off x="1700335" y="5470743"/>
            <a:ext cx="2927980" cy="47508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Promueve la participación de los ciudadanos</a:t>
            </a:r>
          </a:p>
        </p:txBody>
      </p:sp>
      <p:cxnSp>
        <p:nvCxnSpPr>
          <p:cNvPr id="70" name="Straight Arrow Connector 69">
            <a:extLst>
              <a:ext uri="{FF2B5EF4-FFF2-40B4-BE49-F238E27FC236}">
                <a16:creationId xmlns:a16="http://schemas.microsoft.com/office/drawing/2014/main" id="{03B66925-7281-4F9F-99CA-ADA6F2587D91}"/>
              </a:ext>
            </a:extLst>
          </p:cNvPr>
          <p:cNvCxnSpPr/>
          <p:nvPr/>
        </p:nvCxnSpPr>
        <p:spPr>
          <a:xfrm>
            <a:off x="1006890" y="1711227"/>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1" name="Marcador de texto 5">
            <a:extLst>
              <a:ext uri="{FF2B5EF4-FFF2-40B4-BE49-F238E27FC236}">
                <a16:creationId xmlns:a16="http://schemas.microsoft.com/office/drawing/2014/main" id="{49A82B0E-3FEC-450A-9E9C-1C3946D6471E}"/>
              </a:ext>
            </a:extLst>
          </p:cNvPr>
          <p:cNvSpPr txBox="1">
            <a:spLocks/>
          </p:cNvSpPr>
          <p:nvPr/>
        </p:nvSpPr>
        <p:spPr>
          <a:xfrm>
            <a:off x="652033" y="990973"/>
            <a:ext cx="1476375" cy="666523"/>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Protege y promueve</a:t>
            </a:r>
          </a:p>
        </p:txBody>
      </p:sp>
      <p:cxnSp>
        <p:nvCxnSpPr>
          <p:cNvPr id="78" name="Straight Arrow Connector 77">
            <a:extLst>
              <a:ext uri="{FF2B5EF4-FFF2-40B4-BE49-F238E27FC236}">
                <a16:creationId xmlns:a16="http://schemas.microsoft.com/office/drawing/2014/main" id="{3015E4B6-D936-4B16-9AF4-903076E997D8}"/>
              </a:ext>
            </a:extLst>
          </p:cNvPr>
          <p:cNvCxnSpPr/>
          <p:nvPr/>
        </p:nvCxnSpPr>
        <p:spPr>
          <a:xfrm flipV="1">
            <a:off x="2961314" y="3196206"/>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0" name="Straight Arrow Connector 79">
            <a:extLst>
              <a:ext uri="{FF2B5EF4-FFF2-40B4-BE49-F238E27FC236}">
                <a16:creationId xmlns:a16="http://schemas.microsoft.com/office/drawing/2014/main" id="{9B7E7FEC-2FB7-4FA9-955F-C141CBDE143B}"/>
              </a:ext>
            </a:extLst>
          </p:cNvPr>
          <p:cNvCxnSpPr/>
          <p:nvPr/>
        </p:nvCxnSpPr>
        <p:spPr>
          <a:xfrm flipV="1">
            <a:off x="6189677" y="3109999"/>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81" name="Picture Placeholder 23">
            <a:extLst>
              <a:ext uri="{FF2B5EF4-FFF2-40B4-BE49-F238E27FC236}">
                <a16:creationId xmlns:a16="http://schemas.microsoft.com/office/drawing/2014/main" id="{D79EBB0E-69E0-4979-9A9B-1B2875C8E829}"/>
              </a:ext>
            </a:extLst>
          </p:cNvPr>
          <p:cNvPicPr>
            <a:picLocks noChangeAspect="1"/>
          </p:cNvPicPr>
          <p:nvPr/>
        </p:nvPicPr>
        <p:blipFill>
          <a:blip r:embed="rId8"/>
          <a:stretch>
            <a:fillRect/>
          </a:stretch>
        </p:blipFill>
        <p:spPr>
          <a:xfrm>
            <a:off x="2223126" y="3880527"/>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pic>
        <p:nvPicPr>
          <p:cNvPr id="82" name="Picture 81">
            <a:extLst>
              <a:ext uri="{FF2B5EF4-FFF2-40B4-BE49-F238E27FC236}">
                <a16:creationId xmlns:a16="http://schemas.microsoft.com/office/drawing/2014/main" id="{4D599E3D-DED7-4A27-B09A-772EE0253B77}"/>
              </a:ext>
            </a:extLst>
          </p:cNvPr>
          <p:cNvPicPr>
            <a:picLocks noChangeAspect="1"/>
          </p:cNvPicPr>
          <p:nvPr/>
        </p:nvPicPr>
        <p:blipFill>
          <a:blip r:embed="rId9"/>
          <a:stretch>
            <a:fillRect/>
          </a:stretch>
        </p:blipFill>
        <p:spPr>
          <a:xfrm>
            <a:off x="2535613" y="4132047"/>
            <a:ext cx="851401" cy="894165"/>
          </a:xfrm>
          <a:prstGeom prst="ellipse">
            <a:avLst/>
          </a:prstGeom>
          <a:ln>
            <a:noFill/>
          </a:ln>
          <a:effectLst>
            <a:softEdge rad="112500"/>
          </a:effectLst>
        </p:spPr>
      </p:pic>
    </p:spTree>
    <p:extLst>
      <p:ext uri="{BB962C8B-B14F-4D97-AF65-F5344CB8AC3E}">
        <p14:creationId xmlns:p14="http://schemas.microsoft.com/office/powerpoint/2010/main" val="210018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25" fill="hold">
                                          <p:stCondLst>
                                            <p:cond delay="0"/>
                                          </p:stCondLst>
                                        </p:cTn>
                                        <p:tgtEl>
                                          <p:spTgt spid="24"/>
                                        </p:tgtEl>
                                        <p:attrNameLst>
                                          <p:attrName>r</p:attrName>
                                        </p:attrNameLst>
                                      </p:cBhvr>
                                    </p:animRot>
                                    <p:animRot by="-240000">
                                      <p:cBhvr>
                                        <p:cTn id="7" dur="250" fill="hold">
                                          <p:stCondLst>
                                            <p:cond delay="250"/>
                                          </p:stCondLst>
                                        </p:cTn>
                                        <p:tgtEl>
                                          <p:spTgt spid="24"/>
                                        </p:tgtEl>
                                        <p:attrNameLst>
                                          <p:attrName>r</p:attrName>
                                        </p:attrNameLst>
                                      </p:cBhvr>
                                    </p:animRot>
                                    <p:animRot by="240000">
                                      <p:cBhvr>
                                        <p:cTn id="8" dur="250" fill="hold">
                                          <p:stCondLst>
                                            <p:cond delay="500"/>
                                          </p:stCondLst>
                                        </p:cTn>
                                        <p:tgtEl>
                                          <p:spTgt spid="24"/>
                                        </p:tgtEl>
                                        <p:attrNameLst>
                                          <p:attrName>r</p:attrName>
                                        </p:attrNameLst>
                                      </p:cBhvr>
                                    </p:animRot>
                                    <p:animRot by="-240000">
                                      <p:cBhvr>
                                        <p:cTn id="9" dur="250" fill="hold">
                                          <p:stCondLst>
                                            <p:cond delay="750"/>
                                          </p:stCondLst>
                                        </p:cTn>
                                        <p:tgtEl>
                                          <p:spTgt spid="24"/>
                                        </p:tgtEl>
                                        <p:attrNameLst>
                                          <p:attrName>r</p:attrName>
                                        </p:attrNameLst>
                                      </p:cBhvr>
                                    </p:animRot>
                                    <p:animRot by="120000">
                                      <p:cBhvr>
                                        <p:cTn id="10" dur="250" fill="hold">
                                          <p:stCondLst>
                                            <p:cond delay="1000"/>
                                          </p:stCondLst>
                                        </p:cTn>
                                        <p:tgtEl>
                                          <p:spTgt spid="24"/>
                                        </p:tgtEl>
                                        <p:attrNameLst>
                                          <p:attrName>r</p:attrName>
                                        </p:attrNameLst>
                                      </p:cBhvr>
                                    </p:animRot>
                                  </p:childTnLst>
                                </p:cTn>
                              </p:par>
                              <p:par>
                                <p:cTn id="11" presetID="32" presetClass="emph" presetSubtype="0" fill="hold" nodeType="withEffect">
                                  <p:stCondLst>
                                    <p:cond delay="0"/>
                                  </p:stCondLst>
                                  <p:childTnLst>
                                    <p:animRot by="120000">
                                      <p:cBhvr>
                                        <p:cTn id="12" dur="125" fill="hold">
                                          <p:stCondLst>
                                            <p:cond delay="0"/>
                                          </p:stCondLst>
                                        </p:cTn>
                                        <p:tgtEl>
                                          <p:spTgt spid="82"/>
                                        </p:tgtEl>
                                        <p:attrNameLst>
                                          <p:attrName>r</p:attrName>
                                        </p:attrNameLst>
                                      </p:cBhvr>
                                    </p:animRot>
                                    <p:animRot by="-240000">
                                      <p:cBhvr>
                                        <p:cTn id="13" dur="250" fill="hold">
                                          <p:stCondLst>
                                            <p:cond delay="250"/>
                                          </p:stCondLst>
                                        </p:cTn>
                                        <p:tgtEl>
                                          <p:spTgt spid="82"/>
                                        </p:tgtEl>
                                        <p:attrNameLst>
                                          <p:attrName>r</p:attrName>
                                        </p:attrNameLst>
                                      </p:cBhvr>
                                    </p:animRot>
                                    <p:animRot by="240000">
                                      <p:cBhvr>
                                        <p:cTn id="14" dur="250" fill="hold">
                                          <p:stCondLst>
                                            <p:cond delay="500"/>
                                          </p:stCondLst>
                                        </p:cTn>
                                        <p:tgtEl>
                                          <p:spTgt spid="82"/>
                                        </p:tgtEl>
                                        <p:attrNameLst>
                                          <p:attrName>r</p:attrName>
                                        </p:attrNameLst>
                                      </p:cBhvr>
                                    </p:animRot>
                                    <p:animRot by="-240000">
                                      <p:cBhvr>
                                        <p:cTn id="15" dur="250" fill="hold">
                                          <p:stCondLst>
                                            <p:cond delay="750"/>
                                          </p:stCondLst>
                                        </p:cTn>
                                        <p:tgtEl>
                                          <p:spTgt spid="82"/>
                                        </p:tgtEl>
                                        <p:attrNameLst>
                                          <p:attrName>r</p:attrName>
                                        </p:attrNameLst>
                                      </p:cBhvr>
                                    </p:animRot>
                                    <p:animRot by="120000">
                                      <p:cBhvr>
                                        <p:cTn id="16" dur="250" fill="hold">
                                          <p:stCondLst>
                                            <p:cond delay="1000"/>
                                          </p:stCondLst>
                                        </p:cTn>
                                        <p:tgtEl>
                                          <p:spTgt spid="82"/>
                                        </p:tgtEl>
                                        <p:attrNameLst>
                                          <p:attrName>r</p:attrName>
                                        </p:attrNameLst>
                                      </p:cBhvr>
                                    </p:animRot>
                                  </p:childTnLst>
                                </p:cTn>
                              </p:par>
                              <p:par>
                                <p:cTn id="17" presetID="32" presetClass="emph" presetSubtype="0" fill="hold" nodeType="withEffect">
                                  <p:stCondLst>
                                    <p:cond delay="0"/>
                                  </p:stCondLst>
                                  <p:childTnLst>
                                    <p:animRot by="120000">
                                      <p:cBhvr>
                                        <p:cTn id="18" dur="125" fill="hold">
                                          <p:stCondLst>
                                            <p:cond delay="0"/>
                                          </p:stCondLst>
                                        </p:cTn>
                                        <p:tgtEl>
                                          <p:spTgt spid="62"/>
                                        </p:tgtEl>
                                        <p:attrNameLst>
                                          <p:attrName>r</p:attrName>
                                        </p:attrNameLst>
                                      </p:cBhvr>
                                    </p:animRot>
                                    <p:animRot by="-240000">
                                      <p:cBhvr>
                                        <p:cTn id="19" dur="250" fill="hold">
                                          <p:stCondLst>
                                            <p:cond delay="250"/>
                                          </p:stCondLst>
                                        </p:cTn>
                                        <p:tgtEl>
                                          <p:spTgt spid="62"/>
                                        </p:tgtEl>
                                        <p:attrNameLst>
                                          <p:attrName>r</p:attrName>
                                        </p:attrNameLst>
                                      </p:cBhvr>
                                    </p:animRot>
                                    <p:animRot by="240000">
                                      <p:cBhvr>
                                        <p:cTn id="20" dur="250" fill="hold">
                                          <p:stCondLst>
                                            <p:cond delay="500"/>
                                          </p:stCondLst>
                                        </p:cTn>
                                        <p:tgtEl>
                                          <p:spTgt spid="62"/>
                                        </p:tgtEl>
                                        <p:attrNameLst>
                                          <p:attrName>r</p:attrName>
                                        </p:attrNameLst>
                                      </p:cBhvr>
                                    </p:animRot>
                                    <p:animRot by="-240000">
                                      <p:cBhvr>
                                        <p:cTn id="21" dur="250" fill="hold">
                                          <p:stCondLst>
                                            <p:cond delay="750"/>
                                          </p:stCondLst>
                                        </p:cTn>
                                        <p:tgtEl>
                                          <p:spTgt spid="62"/>
                                        </p:tgtEl>
                                        <p:attrNameLst>
                                          <p:attrName>r</p:attrName>
                                        </p:attrNameLst>
                                      </p:cBhvr>
                                    </p:animRot>
                                    <p:animRot by="120000">
                                      <p:cBhvr>
                                        <p:cTn id="22" dur="250" fill="hold">
                                          <p:stCondLst>
                                            <p:cond delay="1000"/>
                                          </p:stCondLst>
                                        </p:cTn>
                                        <p:tgtEl>
                                          <p:spTgt spid="62"/>
                                        </p:tgtEl>
                                        <p:attrNameLst>
                                          <p:attrName>r</p:attrName>
                                        </p:attrNameLst>
                                      </p:cBhvr>
                                    </p:animRot>
                                  </p:childTnLst>
                                </p:cTn>
                              </p:par>
                              <p:par>
                                <p:cTn id="23" presetID="32" presetClass="emph" presetSubtype="0" fill="hold" nodeType="withEffect">
                                  <p:stCondLst>
                                    <p:cond delay="0"/>
                                  </p:stCondLst>
                                  <p:childTnLst>
                                    <p:animRot by="120000">
                                      <p:cBhvr>
                                        <p:cTn id="24" dur="125" fill="hold">
                                          <p:stCondLst>
                                            <p:cond delay="0"/>
                                          </p:stCondLst>
                                        </p:cTn>
                                        <p:tgtEl>
                                          <p:spTgt spid="81"/>
                                        </p:tgtEl>
                                        <p:attrNameLst>
                                          <p:attrName>r</p:attrName>
                                        </p:attrNameLst>
                                      </p:cBhvr>
                                    </p:animRot>
                                    <p:animRot by="-240000">
                                      <p:cBhvr>
                                        <p:cTn id="25" dur="250" fill="hold">
                                          <p:stCondLst>
                                            <p:cond delay="250"/>
                                          </p:stCondLst>
                                        </p:cTn>
                                        <p:tgtEl>
                                          <p:spTgt spid="81"/>
                                        </p:tgtEl>
                                        <p:attrNameLst>
                                          <p:attrName>r</p:attrName>
                                        </p:attrNameLst>
                                      </p:cBhvr>
                                    </p:animRot>
                                    <p:animRot by="240000">
                                      <p:cBhvr>
                                        <p:cTn id="26" dur="250" fill="hold">
                                          <p:stCondLst>
                                            <p:cond delay="500"/>
                                          </p:stCondLst>
                                        </p:cTn>
                                        <p:tgtEl>
                                          <p:spTgt spid="81"/>
                                        </p:tgtEl>
                                        <p:attrNameLst>
                                          <p:attrName>r</p:attrName>
                                        </p:attrNameLst>
                                      </p:cBhvr>
                                    </p:animRot>
                                    <p:animRot by="-240000">
                                      <p:cBhvr>
                                        <p:cTn id="27" dur="250" fill="hold">
                                          <p:stCondLst>
                                            <p:cond delay="750"/>
                                          </p:stCondLst>
                                        </p:cTn>
                                        <p:tgtEl>
                                          <p:spTgt spid="81"/>
                                        </p:tgtEl>
                                        <p:attrNameLst>
                                          <p:attrName>r</p:attrName>
                                        </p:attrNameLst>
                                      </p:cBhvr>
                                    </p:animRot>
                                    <p:animRot by="120000">
                                      <p:cBhvr>
                                        <p:cTn id="28" dur="250" fill="hold">
                                          <p:stCondLst>
                                            <p:cond delay="1000"/>
                                          </p:stCondLst>
                                        </p:cTn>
                                        <p:tgtEl>
                                          <p:spTgt spid="81"/>
                                        </p:tgtEl>
                                        <p:attrNameLst>
                                          <p:attrName>r</p:attrName>
                                        </p:attrNameLst>
                                      </p:cBhvr>
                                    </p:animRot>
                                  </p:childTnLst>
                                </p:cTn>
                              </p:par>
                              <p:par>
                                <p:cTn id="29" presetID="32" presetClass="emph" presetSubtype="0" fill="hold" nodeType="withEffect">
                                  <p:stCondLst>
                                    <p:cond delay="0"/>
                                  </p:stCondLst>
                                  <p:childTnLst>
                                    <p:animRot by="120000">
                                      <p:cBhvr>
                                        <p:cTn id="30" dur="125" fill="hold">
                                          <p:stCondLst>
                                            <p:cond delay="0"/>
                                          </p:stCondLst>
                                        </p:cTn>
                                        <p:tgtEl>
                                          <p:spTgt spid="26"/>
                                        </p:tgtEl>
                                        <p:attrNameLst>
                                          <p:attrName>r</p:attrName>
                                        </p:attrNameLst>
                                      </p:cBhvr>
                                    </p:animRot>
                                    <p:animRot by="-240000">
                                      <p:cBhvr>
                                        <p:cTn id="31" dur="250" fill="hold">
                                          <p:stCondLst>
                                            <p:cond delay="250"/>
                                          </p:stCondLst>
                                        </p:cTn>
                                        <p:tgtEl>
                                          <p:spTgt spid="26"/>
                                        </p:tgtEl>
                                        <p:attrNameLst>
                                          <p:attrName>r</p:attrName>
                                        </p:attrNameLst>
                                      </p:cBhvr>
                                    </p:animRot>
                                    <p:animRot by="240000">
                                      <p:cBhvr>
                                        <p:cTn id="32" dur="250" fill="hold">
                                          <p:stCondLst>
                                            <p:cond delay="500"/>
                                          </p:stCondLst>
                                        </p:cTn>
                                        <p:tgtEl>
                                          <p:spTgt spid="26"/>
                                        </p:tgtEl>
                                        <p:attrNameLst>
                                          <p:attrName>r</p:attrName>
                                        </p:attrNameLst>
                                      </p:cBhvr>
                                    </p:animRot>
                                    <p:animRot by="-240000">
                                      <p:cBhvr>
                                        <p:cTn id="33" dur="250" fill="hold">
                                          <p:stCondLst>
                                            <p:cond delay="750"/>
                                          </p:stCondLst>
                                        </p:cTn>
                                        <p:tgtEl>
                                          <p:spTgt spid="26"/>
                                        </p:tgtEl>
                                        <p:attrNameLst>
                                          <p:attrName>r</p:attrName>
                                        </p:attrNameLst>
                                      </p:cBhvr>
                                    </p:animRot>
                                    <p:animRot by="120000">
                                      <p:cBhvr>
                                        <p:cTn id="34" dur="250" fill="hold">
                                          <p:stCondLst>
                                            <p:cond delay="1000"/>
                                          </p:stCondLst>
                                        </p:cTn>
                                        <p:tgtEl>
                                          <p:spTgt spid="26"/>
                                        </p:tgtEl>
                                        <p:attrNameLst>
                                          <p:attrName>r</p:attrName>
                                        </p:attrNameLst>
                                      </p:cBhvr>
                                    </p:animRot>
                                  </p:childTnLst>
                                </p:cTn>
                              </p:par>
                              <p:par>
                                <p:cTn id="35" presetID="32" presetClass="emph" presetSubtype="0" fill="hold" nodeType="withEffect">
                                  <p:stCondLst>
                                    <p:cond delay="0"/>
                                  </p:stCondLst>
                                  <p:childTnLst>
                                    <p:animRot by="120000">
                                      <p:cBhvr>
                                        <p:cTn id="36" dur="125" fill="hold">
                                          <p:stCondLst>
                                            <p:cond delay="0"/>
                                          </p:stCondLst>
                                        </p:cTn>
                                        <p:tgtEl>
                                          <p:spTgt spid="28"/>
                                        </p:tgtEl>
                                        <p:attrNameLst>
                                          <p:attrName>r</p:attrName>
                                        </p:attrNameLst>
                                      </p:cBhvr>
                                    </p:animRot>
                                    <p:animRot by="-240000">
                                      <p:cBhvr>
                                        <p:cTn id="37" dur="250" fill="hold">
                                          <p:stCondLst>
                                            <p:cond delay="250"/>
                                          </p:stCondLst>
                                        </p:cTn>
                                        <p:tgtEl>
                                          <p:spTgt spid="28"/>
                                        </p:tgtEl>
                                        <p:attrNameLst>
                                          <p:attrName>r</p:attrName>
                                        </p:attrNameLst>
                                      </p:cBhvr>
                                    </p:animRot>
                                    <p:animRot by="240000">
                                      <p:cBhvr>
                                        <p:cTn id="38" dur="250" fill="hold">
                                          <p:stCondLst>
                                            <p:cond delay="500"/>
                                          </p:stCondLst>
                                        </p:cTn>
                                        <p:tgtEl>
                                          <p:spTgt spid="28"/>
                                        </p:tgtEl>
                                        <p:attrNameLst>
                                          <p:attrName>r</p:attrName>
                                        </p:attrNameLst>
                                      </p:cBhvr>
                                    </p:animRot>
                                    <p:animRot by="-240000">
                                      <p:cBhvr>
                                        <p:cTn id="39" dur="250" fill="hold">
                                          <p:stCondLst>
                                            <p:cond delay="750"/>
                                          </p:stCondLst>
                                        </p:cTn>
                                        <p:tgtEl>
                                          <p:spTgt spid="28"/>
                                        </p:tgtEl>
                                        <p:attrNameLst>
                                          <p:attrName>r</p:attrName>
                                        </p:attrNameLst>
                                      </p:cBhvr>
                                    </p:animRot>
                                    <p:animRot by="120000">
                                      <p:cBhvr>
                                        <p:cTn id="40" dur="250" fill="hold">
                                          <p:stCondLst>
                                            <p:cond delay="10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graphicFrame>
        <p:nvGraphicFramePr>
          <p:cNvPr id="6" name="Table 5">
            <a:extLst>
              <a:ext uri="{FF2B5EF4-FFF2-40B4-BE49-F238E27FC236}">
                <a16:creationId xmlns:a16="http://schemas.microsoft.com/office/drawing/2014/main" id="{11BD1348-E6B9-4405-A04B-65E0BBE96EE3}"/>
              </a:ext>
            </a:extLst>
          </p:cNvPr>
          <p:cNvGraphicFramePr>
            <a:graphicFrameLocks noGrp="1"/>
          </p:cNvGraphicFramePr>
          <p:nvPr>
            <p:extLst>
              <p:ext uri="{D42A27DB-BD31-4B8C-83A1-F6EECF244321}">
                <p14:modId xmlns:p14="http://schemas.microsoft.com/office/powerpoint/2010/main" val="558180144"/>
              </p:ext>
            </p:extLst>
          </p:nvPr>
        </p:nvGraphicFramePr>
        <p:xfrm>
          <a:off x="847377" y="609446"/>
          <a:ext cx="10249248" cy="5907659"/>
        </p:xfrm>
        <a:graphic>
          <a:graphicData uri="http://schemas.openxmlformats.org/drawingml/2006/table">
            <a:tbl>
              <a:tblPr firstRow="1" firstCol="1" bandRow="1"/>
              <a:tblGrid>
                <a:gridCol w="1745444">
                  <a:extLst>
                    <a:ext uri="{9D8B030D-6E8A-4147-A177-3AD203B41FA5}">
                      <a16:colId xmlns:a16="http://schemas.microsoft.com/office/drawing/2014/main" val="1613395421"/>
                    </a:ext>
                  </a:extLst>
                </a:gridCol>
                <a:gridCol w="2407804">
                  <a:extLst>
                    <a:ext uri="{9D8B030D-6E8A-4147-A177-3AD203B41FA5}">
                      <a16:colId xmlns:a16="http://schemas.microsoft.com/office/drawing/2014/main" val="3525811529"/>
                    </a:ext>
                  </a:extLst>
                </a:gridCol>
                <a:gridCol w="971376">
                  <a:extLst>
                    <a:ext uri="{9D8B030D-6E8A-4147-A177-3AD203B41FA5}">
                      <a16:colId xmlns:a16="http://schemas.microsoft.com/office/drawing/2014/main" val="471480990"/>
                    </a:ext>
                  </a:extLst>
                </a:gridCol>
                <a:gridCol w="1075145">
                  <a:extLst>
                    <a:ext uri="{9D8B030D-6E8A-4147-A177-3AD203B41FA5}">
                      <a16:colId xmlns:a16="http://schemas.microsoft.com/office/drawing/2014/main" val="3408000651"/>
                    </a:ext>
                  </a:extLst>
                </a:gridCol>
                <a:gridCol w="2039704">
                  <a:extLst>
                    <a:ext uri="{9D8B030D-6E8A-4147-A177-3AD203B41FA5}">
                      <a16:colId xmlns:a16="http://schemas.microsoft.com/office/drawing/2014/main" val="1114230337"/>
                    </a:ext>
                  </a:extLst>
                </a:gridCol>
                <a:gridCol w="2009775">
                  <a:extLst>
                    <a:ext uri="{9D8B030D-6E8A-4147-A177-3AD203B41FA5}">
                      <a16:colId xmlns:a16="http://schemas.microsoft.com/office/drawing/2014/main" val="2616804915"/>
                    </a:ext>
                  </a:extLst>
                </a:gridCol>
              </a:tblGrid>
              <a:tr h="2930977">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Socios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•Direcciones Territoriales de Salud.</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del Subsidio Familiar</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 la Economía Solidaria </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Financiera.</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•Contaduría General de la Nación.</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•Ministerio de Salud y Protección Social</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•Defensoría del Pueblo.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Actividades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el cumplimiento de los derechos y deberes de los usuarios en el sector salud a través de las funciones jurisdiccionales y de conciliación.</a:t>
                      </a: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Promover la participación de los ciudadanos para la defensa de sus derechos.</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Busca mejorar la atención en la salud.</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Inspeccionar, vigilar y controlar todas las entidades que afectan al sector salud.</a:t>
                      </a: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grid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Propuesta de Valor</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los derechos de los usuarios del Sistema General de Seguridad Social en Salud mediante la inspección, vigilancia, control y el ejercicio de la función jurisdiccional y de conciliación, de manera transparente y oportuna.</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hMerge="1">
                  <a:txBody>
                    <a:bodyPr/>
                    <a:lstStyle/>
                    <a:p>
                      <a:endParaRPr lang="en-US"/>
                    </a:p>
                  </a:txBody>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Relación con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Entidades del Sector: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anticorrupcion-vigilados@supersalud.gov.co</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Funcionarios de Supersalud –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Página Web</a:t>
                      </a:r>
                      <a:endParaRPr lang="en-US" sz="1200" dirty="0">
                        <a:solidFill>
                          <a:schemeClr val="tx2">
                            <a:lumMod val="75000"/>
                          </a:schemeClr>
                        </a:solidFill>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Presencial en el Centro de Atención al Ciudadano.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Segmento de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CO" sz="1200" noProof="0" dirty="0">
                          <a:effectLst/>
                          <a:latin typeface="Calibri" panose="020F0502020204030204" pitchFamily="34" charset="0"/>
                          <a:ea typeface="Calibri" panose="020F0502020204030204" pitchFamily="34" charset="0"/>
                          <a:cs typeface="Times New Roman" panose="02020603050405020304" pitchFamily="18" charset="0"/>
                        </a:rPr>
                        <a:t>Usuarios del Sistema de gestión y seguridad social de salud.</a:t>
                      </a:r>
                    </a:p>
                    <a:p>
                      <a:pPr marL="0" marR="0" indent="0" algn="just">
                        <a:lnSpc>
                          <a:spcPct val="107000"/>
                        </a:lnSpc>
                        <a:spcBef>
                          <a:spcPts val="1200"/>
                        </a:spcBef>
                        <a:spcAft>
                          <a:spcPts val="0"/>
                        </a:spcAft>
                        <a:buFont typeface="+mj-l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Usuarios afiliados o vinculados a un plan de beneficios de salud.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63395687"/>
                  </a:ext>
                </a:extLst>
              </a:tr>
              <a:tr h="304800">
                <a:tc vMerge="1">
                  <a:txBody>
                    <a:bodyPr/>
                    <a:lstStyle/>
                    <a:p>
                      <a:endParaRPr lang="en-US"/>
                    </a:p>
                  </a:txBody>
                  <a:tcPr/>
                </a:tc>
                <a:tc vMerge="1">
                  <a:txBody>
                    <a:bodyPr/>
                    <a:lstStyle/>
                    <a:p>
                      <a:pPr marL="0" marR="0" algn="just">
                        <a:lnSpc>
                          <a:spcPct val="100000"/>
                        </a:lnSpc>
                        <a:spcBef>
                          <a:spcPts val="1200"/>
                        </a:spcBef>
                        <a:spcAft>
                          <a:spcPts val="0"/>
                        </a:spcAft>
                      </a:pP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tc>
                <a:tc hMerge="1" vMerge="1">
                  <a:txBody>
                    <a:bodyPr/>
                    <a:lstStyle/>
                    <a:p>
                      <a:endParaRPr lang="en-US"/>
                    </a:p>
                  </a:txBody>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tc>
                <a:extLst>
                  <a:ext uri="{0D108BD9-81ED-4DB2-BD59-A6C34878D82A}">
                    <a16:rowId xmlns:a16="http://schemas.microsoft.com/office/drawing/2014/main" val="2588414441"/>
                  </a:ext>
                </a:extLst>
              </a:tr>
              <a:tr h="1003625">
                <a:tc vMerge="1">
                  <a:txBody>
                    <a:bodyPr/>
                    <a:lstStyle/>
                    <a:p>
                      <a:endParaRPr lang="en-US"/>
                    </a:p>
                  </a:txBody>
                  <a:tcPr>
                    <a:lnT w="19050" cap="flat" cmpd="sng" algn="ctr">
                      <a:solidFill>
                        <a:schemeClr val="tx2">
                          <a:lumMod val="75000"/>
                        </a:schemeClr>
                      </a:solidFill>
                      <a:prstDash val="solid"/>
                      <a:round/>
                      <a:headEnd type="none" w="med" len="med"/>
                      <a:tailEnd type="none" w="med" len="med"/>
                    </a:lnT>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Recursos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Recursos humanos.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Activos financieros.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Leyes.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física.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Documentos y registros.</a:t>
                      </a: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tc hMerge="1" vMerge="1">
                  <a:txBody>
                    <a:bodyPr/>
                    <a:lstStyle/>
                    <a:p>
                      <a:endParaRPr lang="en-US"/>
                    </a:p>
                  </a:txBody>
                  <a:tcPr/>
                </a:tc>
                <a:tc vMerge="1">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1125813857"/>
                  </a:ext>
                </a:extLst>
              </a:tr>
              <a:tr h="965397">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Estructura de Costos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                                                 </a:t>
                      </a: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Personal.                                                               </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Fuente de Ingresos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Impuestos.</a:t>
                      </a: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Ingreso recibido de lo pagos de los servicios de Salud por usuarios.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202372"/>
                  </a:ext>
                </a:extLst>
              </a:tr>
            </a:tbl>
          </a:graphicData>
        </a:graphic>
      </p:graphicFrame>
      <p:sp>
        <p:nvSpPr>
          <p:cNvPr id="7" name="Título 1">
            <a:extLst>
              <a:ext uri="{FF2B5EF4-FFF2-40B4-BE49-F238E27FC236}">
                <a16:creationId xmlns:a16="http://schemas.microsoft.com/office/drawing/2014/main" id="{FE5ABE01-79CC-4131-AA56-9D35F9067DA6}"/>
              </a:ext>
            </a:extLst>
          </p:cNvPr>
          <p:cNvSpPr>
            <a:spLocks noGrp="1"/>
          </p:cNvSpPr>
          <p:nvPr>
            <p:ph type="title"/>
          </p:nvPr>
        </p:nvSpPr>
        <p:spPr>
          <a:xfrm>
            <a:off x="399748" y="166813"/>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BUSINESS MODEL CANVAS</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409460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a:xfrm>
            <a:off x="11728948" y="6385422"/>
            <a:ext cx="288000" cy="288000"/>
          </a:xfrm>
        </p:spPr>
        <p:txBody>
          <a:bodyPr rtlCol="0"/>
          <a:lstStyle/>
          <a:p>
            <a:pPr rtl="0"/>
            <a:fld id="{B67B645E-C5E5-4727-B977-D372A0AA71D9}" type="slidenum">
              <a:rPr lang="es-ES" smtClean="0"/>
              <a:pPr rtl="0"/>
              <a:t>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DE PROCESOS</a:t>
            </a:r>
            <a:endParaRPr lang="es-ES" spc="0" dirty="0">
              <a:ln/>
              <a:solidFill>
                <a:srgbClr val="00B050"/>
              </a:solidFill>
              <a:latin typeface="+mn-lt"/>
              <a:cs typeface="Angsana New" panose="02020603050405020304" pitchFamily="18" charset="-34"/>
            </a:endParaRPr>
          </a:p>
        </p:txBody>
      </p:sp>
      <p:pic>
        <p:nvPicPr>
          <p:cNvPr id="6" name="Imagen 5">
            <a:extLst>
              <a:ext uri="{FF2B5EF4-FFF2-40B4-BE49-F238E27FC236}">
                <a16:creationId xmlns:a16="http://schemas.microsoft.com/office/drawing/2014/main" id="{210E938E-379A-4096-9AFC-B1D25804E016}"/>
              </a:ext>
            </a:extLst>
          </p:cNvPr>
          <p:cNvPicPr>
            <a:picLocks noChangeAspect="1"/>
          </p:cNvPicPr>
          <p:nvPr/>
        </p:nvPicPr>
        <p:blipFill>
          <a:blip r:embed="rId4"/>
          <a:stretch>
            <a:fillRect/>
          </a:stretch>
        </p:blipFill>
        <p:spPr>
          <a:xfrm>
            <a:off x="3048001" y="733882"/>
            <a:ext cx="6026726" cy="5939540"/>
          </a:xfrm>
          <a:prstGeom prst="rect">
            <a:avLst/>
          </a:prstGeom>
        </p:spPr>
      </p:pic>
    </p:spTree>
    <p:extLst>
      <p:ext uri="{BB962C8B-B14F-4D97-AF65-F5344CB8AC3E}">
        <p14:creationId xmlns:p14="http://schemas.microsoft.com/office/powerpoint/2010/main" val="94328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7</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3" name="Picture 2">
            <a:extLst>
              <a:ext uri="{FF2B5EF4-FFF2-40B4-BE49-F238E27FC236}">
                <a16:creationId xmlns:a16="http://schemas.microsoft.com/office/drawing/2014/main" id="{58B2A4AC-A145-4C1A-B42D-287F17183416}"/>
              </a:ext>
            </a:extLst>
          </p:cNvPr>
          <p:cNvPicPr>
            <a:picLocks noChangeAspect="1"/>
          </p:cNvPicPr>
          <p:nvPr/>
        </p:nvPicPr>
        <p:blipFill>
          <a:blip r:embed="rId4"/>
          <a:stretch>
            <a:fillRect/>
          </a:stretch>
        </p:blipFill>
        <p:spPr>
          <a:xfrm>
            <a:off x="3881345" y="412583"/>
            <a:ext cx="4377297" cy="6105378"/>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ORGANIGRAMA</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1163836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D1F787C-18D8-47FF-9022-C62B1F4AB2F7}"/>
              </a:ext>
            </a:extLst>
          </p:cNvPr>
          <p:cNvSpPr>
            <a:spLocks noGrp="1"/>
          </p:cNvSpPr>
          <p:nvPr>
            <p:ph type="sldNum" sz="quarter" idx="11"/>
          </p:nvPr>
        </p:nvSpPr>
        <p:spPr/>
        <p:txBody>
          <a:bodyPr/>
          <a:lstStyle/>
          <a:p>
            <a:pPr algn="ctr" rtl="0"/>
            <a:fld id="{B67B645E-C5E5-4727-B977-D372A0AA71D9}" type="slidenum">
              <a:rPr lang="es-ES" noProof="0" smtClean="0"/>
              <a:pPr algn="ctr" rtl="0"/>
              <a:t>8</a:t>
            </a:fld>
            <a:endParaRPr lang="es-ES" noProof="0"/>
          </a:p>
        </p:txBody>
      </p:sp>
      <p:sp>
        <p:nvSpPr>
          <p:cNvPr id="6" name="CuadroTexto 5">
            <a:extLst>
              <a:ext uri="{FF2B5EF4-FFF2-40B4-BE49-F238E27FC236}">
                <a16:creationId xmlns:a16="http://schemas.microsoft.com/office/drawing/2014/main" id="{0031615C-AE32-4D03-BB56-44D9F0A6135A}"/>
              </a:ext>
            </a:extLst>
          </p:cNvPr>
          <p:cNvSpPr txBox="1"/>
          <p:nvPr/>
        </p:nvSpPr>
        <p:spPr>
          <a:xfrm>
            <a:off x="10763793" y="6385421"/>
            <a:ext cx="882595" cy="327961"/>
          </a:xfrm>
          <a:prstGeom prst="rect">
            <a:avLst/>
          </a:prstGeom>
          <a:solidFill>
            <a:srgbClr val="F2F2F2"/>
          </a:solidFill>
          <a:ln>
            <a:noFill/>
          </a:ln>
        </p:spPr>
        <p:txBody>
          <a:bodyPr wrap="square" rtlCol="0">
            <a:spAutoFit/>
          </a:bodyPr>
          <a:lstStyle/>
          <a:p>
            <a:endParaRPr lang="es-CO" dirty="0"/>
          </a:p>
        </p:txBody>
      </p:sp>
      <p:sp>
        <p:nvSpPr>
          <p:cNvPr id="60" name="Título 1">
            <a:extLst>
              <a:ext uri="{FF2B5EF4-FFF2-40B4-BE49-F238E27FC236}">
                <a16:creationId xmlns:a16="http://schemas.microsoft.com/office/drawing/2014/main" id="{5C892E79-6AFE-49E9-9D66-1ACBEAD48E66}"/>
              </a:ext>
            </a:extLst>
          </p:cNvPr>
          <p:cNvSpPr>
            <a:spLocks noGrp="1"/>
          </p:cNvSpPr>
          <p:nvPr>
            <p:ph type="title"/>
          </p:nvPr>
        </p:nvSpPr>
        <p:spPr>
          <a:xfrm>
            <a:off x="437471" y="334155"/>
            <a:ext cx="10023699"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ÚNICO DE ARQUITECTURA EMPRESARIAL</a:t>
            </a:r>
            <a:endParaRPr lang="es-ES" spc="0" dirty="0">
              <a:ln/>
              <a:solidFill>
                <a:srgbClr val="00B050"/>
              </a:solidFill>
              <a:latin typeface="+mn-lt"/>
              <a:cs typeface="Angsana New" panose="02020603050405020304" pitchFamily="18" charset="-34"/>
            </a:endParaRPr>
          </a:p>
        </p:txBody>
      </p:sp>
      <p:pic>
        <p:nvPicPr>
          <p:cNvPr id="61" name="Imagen 60">
            <a:extLst>
              <a:ext uri="{FF2B5EF4-FFF2-40B4-BE49-F238E27FC236}">
                <a16:creationId xmlns:a16="http://schemas.microsoft.com/office/drawing/2014/main" id="{E7B0DAA9-9986-4209-B382-E1D3F735FAAB}"/>
              </a:ext>
            </a:extLst>
          </p:cNvPr>
          <p:cNvPicPr>
            <a:picLocks noChangeAspect="1"/>
          </p:cNvPicPr>
          <p:nvPr/>
        </p:nvPicPr>
        <p:blipFill>
          <a:blip r:embed="rId2"/>
          <a:stretch>
            <a:fillRect/>
          </a:stretch>
        </p:blipFill>
        <p:spPr>
          <a:xfrm>
            <a:off x="10299397" y="6233419"/>
            <a:ext cx="1346991" cy="440003"/>
          </a:xfrm>
          <a:prstGeom prst="rect">
            <a:avLst/>
          </a:prstGeom>
        </p:spPr>
      </p:pic>
      <p:sp>
        <p:nvSpPr>
          <p:cNvPr id="98" name="Rectangle: Rounded Corners 25">
            <a:extLst>
              <a:ext uri="{FF2B5EF4-FFF2-40B4-BE49-F238E27FC236}">
                <a16:creationId xmlns:a16="http://schemas.microsoft.com/office/drawing/2014/main" id="{5D6A57F1-6B91-4403-A6D2-507E3D56767D}"/>
              </a:ext>
            </a:extLst>
          </p:cNvPr>
          <p:cNvSpPr/>
          <p:nvPr/>
        </p:nvSpPr>
        <p:spPr>
          <a:xfrm>
            <a:off x="1763732" y="1410136"/>
            <a:ext cx="8453105" cy="7602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s-CO" dirty="0">
                <a:solidFill>
                  <a:schemeClr val="accent6">
                    <a:lumMod val="75000"/>
                  </a:schemeClr>
                </a:solidFill>
              </a:rPr>
              <a:t>Procesos core</a:t>
            </a:r>
          </a:p>
        </p:txBody>
      </p:sp>
      <p:sp>
        <p:nvSpPr>
          <p:cNvPr id="99" name="Rectangle: Rounded Corners 6">
            <a:extLst>
              <a:ext uri="{FF2B5EF4-FFF2-40B4-BE49-F238E27FC236}">
                <a16:creationId xmlns:a16="http://schemas.microsoft.com/office/drawing/2014/main" id="{06E6003E-CC19-4A2D-8AF9-1525E45E3725}"/>
              </a:ext>
            </a:extLst>
          </p:cNvPr>
          <p:cNvSpPr/>
          <p:nvPr/>
        </p:nvSpPr>
        <p:spPr>
          <a:xfrm>
            <a:off x="1915262" y="116862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Inspección de vigilados</a:t>
            </a:r>
          </a:p>
        </p:txBody>
      </p:sp>
      <p:sp>
        <p:nvSpPr>
          <p:cNvPr id="100" name="Rectangle: Rounded Corners 7">
            <a:extLst>
              <a:ext uri="{FF2B5EF4-FFF2-40B4-BE49-F238E27FC236}">
                <a16:creationId xmlns:a16="http://schemas.microsoft.com/office/drawing/2014/main" id="{E28CDA60-20BE-430A-A04E-8E66F9CF9FCA}"/>
              </a:ext>
            </a:extLst>
          </p:cNvPr>
          <p:cNvSpPr/>
          <p:nvPr/>
        </p:nvSpPr>
        <p:spPr>
          <a:xfrm>
            <a:off x="3251289"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Control de vigilados</a:t>
            </a:r>
          </a:p>
        </p:txBody>
      </p:sp>
      <p:sp>
        <p:nvSpPr>
          <p:cNvPr id="101" name="Rectangle: Rounded Corners 8">
            <a:extLst>
              <a:ext uri="{FF2B5EF4-FFF2-40B4-BE49-F238E27FC236}">
                <a16:creationId xmlns:a16="http://schemas.microsoft.com/office/drawing/2014/main" id="{2C891E50-64B3-4C76-BD57-1D3DBE351813}"/>
              </a:ext>
            </a:extLst>
          </p:cNvPr>
          <p:cNvSpPr/>
          <p:nvPr/>
        </p:nvSpPr>
        <p:spPr>
          <a:xfrm>
            <a:off x="7279112"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Participación ciudadana</a:t>
            </a:r>
          </a:p>
        </p:txBody>
      </p:sp>
      <p:sp>
        <p:nvSpPr>
          <p:cNvPr id="102" name="Rectangle: Rounded Corners 21">
            <a:extLst>
              <a:ext uri="{FF2B5EF4-FFF2-40B4-BE49-F238E27FC236}">
                <a16:creationId xmlns:a16="http://schemas.microsoft.com/office/drawing/2014/main" id="{47917A69-172C-4395-9915-7278EBFFCD34}"/>
              </a:ext>
            </a:extLst>
          </p:cNvPr>
          <p:cNvSpPr/>
          <p:nvPr/>
        </p:nvSpPr>
        <p:spPr>
          <a:xfrm>
            <a:off x="59690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Protección al usuario</a:t>
            </a:r>
          </a:p>
        </p:txBody>
      </p:sp>
      <p:sp>
        <p:nvSpPr>
          <p:cNvPr id="103" name="Rectangle: Rounded Corners 22">
            <a:extLst>
              <a:ext uri="{FF2B5EF4-FFF2-40B4-BE49-F238E27FC236}">
                <a16:creationId xmlns:a16="http://schemas.microsoft.com/office/drawing/2014/main" id="{60D41AF3-0D78-4462-A031-B2F06AFE7A99}"/>
              </a:ext>
            </a:extLst>
          </p:cNvPr>
          <p:cNvSpPr/>
          <p:nvPr/>
        </p:nvSpPr>
        <p:spPr>
          <a:xfrm>
            <a:off x="8589208" y="1158833"/>
            <a:ext cx="1320496"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Administración de justicia y conflictos</a:t>
            </a:r>
          </a:p>
        </p:txBody>
      </p:sp>
      <p:sp>
        <p:nvSpPr>
          <p:cNvPr id="104" name="Rectangle: Rounded Corners 23">
            <a:extLst>
              <a:ext uri="{FF2B5EF4-FFF2-40B4-BE49-F238E27FC236}">
                <a16:creationId xmlns:a16="http://schemas.microsoft.com/office/drawing/2014/main" id="{EBBAEA55-17A5-4193-A0CB-A50824AA12CF}"/>
              </a:ext>
            </a:extLst>
          </p:cNvPr>
          <p:cNvSpPr/>
          <p:nvPr/>
        </p:nvSpPr>
        <p:spPr>
          <a:xfrm>
            <a:off x="45873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Vigilancia de vigilados</a:t>
            </a:r>
          </a:p>
        </p:txBody>
      </p:sp>
      <p:sp>
        <p:nvSpPr>
          <p:cNvPr id="106" name="Rectangle: Rounded Corners 30">
            <a:extLst>
              <a:ext uri="{FF2B5EF4-FFF2-40B4-BE49-F238E27FC236}">
                <a16:creationId xmlns:a16="http://schemas.microsoft.com/office/drawing/2014/main" id="{1C1DC11C-D247-4096-9D4D-86848E922FA7}"/>
              </a:ext>
            </a:extLst>
          </p:cNvPr>
          <p:cNvSpPr/>
          <p:nvPr/>
        </p:nvSpPr>
        <p:spPr>
          <a:xfrm>
            <a:off x="1718915" y="3983037"/>
            <a:ext cx="8542737" cy="986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12" name="TextBox 39">
            <a:extLst>
              <a:ext uri="{FF2B5EF4-FFF2-40B4-BE49-F238E27FC236}">
                <a16:creationId xmlns:a16="http://schemas.microsoft.com/office/drawing/2014/main" id="{9A8C75D3-884E-476A-9565-19CA48260547}"/>
              </a:ext>
            </a:extLst>
          </p:cNvPr>
          <p:cNvSpPr txBox="1"/>
          <p:nvPr/>
        </p:nvSpPr>
        <p:spPr>
          <a:xfrm>
            <a:off x="1674100" y="3699330"/>
            <a:ext cx="1653145" cy="276999"/>
          </a:xfrm>
          <a:prstGeom prst="rect">
            <a:avLst/>
          </a:prstGeom>
          <a:noFill/>
        </p:spPr>
        <p:txBody>
          <a:bodyPr wrap="none" rtlCol="0">
            <a:spAutoFit/>
          </a:bodyPr>
          <a:lstStyle/>
          <a:p>
            <a:r>
              <a:rPr lang="es-CO" sz="1200" dirty="0"/>
              <a:t>Servicios y Aplicaciones</a:t>
            </a:r>
          </a:p>
        </p:txBody>
      </p:sp>
      <p:cxnSp>
        <p:nvCxnSpPr>
          <p:cNvPr id="120" name="Straight Arrow Connector 49">
            <a:extLst>
              <a:ext uri="{FF2B5EF4-FFF2-40B4-BE49-F238E27FC236}">
                <a16:creationId xmlns:a16="http://schemas.microsoft.com/office/drawing/2014/main" id="{D7584551-931D-4618-8F46-6541035C7C79}"/>
              </a:ext>
            </a:extLst>
          </p:cNvPr>
          <p:cNvCxnSpPr>
            <a:cxnSpLocks/>
          </p:cNvCxnSpPr>
          <p:nvPr/>
        </p:nvCxnSpPr>
        <p:spPr>
          <a:xfrm>
            <a:off x="7861152" y="3563330"/>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21" name="Straight Arrow Connector 50">
            <a:extLst>
              <a:ext uri="{FF2B5EF4-FFF2-40B4-BE49-F238E27FC236}">
                <a16:creationId xmlns:a16="http://schemas.microsoft.com/office/drawing/2014/main" id="{1B7D9E0E-0424-45FA-8273-760272A19CA4}"/>
              </a:ext>
            </a:extLst>
          </p:cNvPr>
          <p:cNvCxnSpPr>
            <a:cxnSpLocks/>
          </p:cNvCxnSpPr>
          <p:nvPr/>
        </p:nvCxnSpPr>
        <p:spPr>
          <a:xfrm>
            <a:off x="4029656" y="355717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122" name="Rectangle: Rounded Corners 51">
            <a:extLst>
              <a:ext uri="{FF2B5EF4-FFF2-40B4-BE49-F238E27FC236}">
                <a16:creationId xmlns:a16="http://schemas.microsoft.com/office/drawing/2014/main" id="{D98C6F6C-14A5-449D-ABA1-897F470FC31C}"/>
              </a:ext>
            </a:extLst>
          </p:cNvPr>
          <p:cNvSpPr/>
          <p:nvPr/>
        </p:nvSpPr>
        <p:spPr>
          <a:xfrm>
            <a:off x="1807355" y="5402310"/>
            <a:ext cx="8365858" cy="8311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sz="1050" dirty="0"/>
          </a:p>
        </p:txBody>
      </p:sp>
      <p:sp>
        <p:nvSpPr>
          <p:cNvPr id="123" name="TextBox 52">
            <a:extLst>
              <a:ext uri="{FF2B5EF4-FFF2-40B4-BE49-F238E27FC236}">
                <a16:creationId xmlns:a16="http://schemas.microsoft.com/office/drawing/2014/main" id="{9BD652F7-287C-49FB-8487-C6C015E7F073}"/>
              </a:ext>
            </a:extLst>
          </p:cNvPr>
          <p:cNvSpPr txBox="1"/>
          <p:nvPr/>
        </p:nvSpPr>
        <p:spPr>
          <a:xfrm>
            <a:off x="1763732" y="5137831"/>
            <a:ext cx="1632178" cy="276999"/>
          </a:xfrm>
          <a:prstGeom prst="rect">
            <a:avLst/>
          </a:prstGeom>
          <a:noFill/>
        </p:spPr>
        <p:txBody>
          <a:bodyPr wrap="none" rtlCol="0">
            <a:spAutoFit/>
          </a:bodyPr>
          <a:lstStyle/>
          <a:p>
            <a:r>
              <a:rPr lang="es-CO" sz="1200" dirty="0"/>
              <a:t>Experiencia del usuario</a:t>
            </a:r>
          </a:p>
        </p:txBody>
      </p:sp>
      <p:sp>
        <p:nvSpPr>
          <p:cNvPr id="3" name="Rectángulo redondeado 2"/>
          <p:cNvSpPr/>
          <p:nvPr/>
        </p:nvSpPr>
        <p:spPr>
          <a:xfrm>
            <a:off x="1913514" y="2554569"/>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r>
              <a:rPr lang="es-CO" sz="1400" b="1" dirty="0">
                <a:solidFill>
                  <a:schemeClr val="lt1"/>
                </a:solidFill>
              </a:rPr>
              <a:t>Azure</a:t>
            </a:r>
            <a:endParaRPr lang="es-CO" b="1" dirty="0">
              <a:solidFill>
                <a:schemeClr val="lt1"/>
              </a:solidFill>
            </a:endParaRPr>
          </a:p>
        </p:txBody>
      </p:sp>
      <p:sp>
        <p:nvSpPr>
          <p:cNvPr id="138" name="Rectángulo redondeado 137"/>
          <p:cNvSpPr/>
          <p:nvPr/>
        </p:nvSpPr>
        <p:spPr>
          <a:xfrm>
            <a:off x="4780166" y="2568733"/>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Supersalud</a:t>
            </a:r>
            <a:endParaRPr lang="es-CO" dirty="0">
              <a:solidFill>
                <a:schemeClr val="lt1"/>
              </a:solidFill>
            </a:endParaRPr>
          </a:p>
        </p:txBody>
      </p:sp>
      <p:sp>
        <p:nvSpPr>
          <p:cNvPr id="139" name="Rectángulo redondeado 138"/>
          <p:cNvSpPr/>
          <p:nvPr/>
        </p:nvSpPr>
        <p:spPr>
          <a:xfrm>
            <a:off x="7641240" y="2532892"/>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IFX</a:t>
            </a:r>
            <a:endParaRPr lang="es-CO" dirty="0">
              <a:solidFill>
                <a:schemeClr val="lt1"/>
              </a:solidFill>
            </a:endParaRPr>
          </a:p>
        </p:txBody>
      </p:sp>
      <p:pic>
        <p:nvPicPr>
          <p:cNvPr id="140" name="Imagen 139"/>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2769943" y="2741419"/>
            <a:ext cx="727509" cy="685331"/>
          </a:xfrm>
          <a:prstGeom prst="rect">
            <a:avLst/>
          </a:prstGeom>
        </p:spPr>
      </p:pic>
      <p:pic>
        <p:nvPicPr>
          <p:cNvPr id="141" name="Imagen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38556" y="2685791"/>
            <a:ext cx="550053" cy="641729"/>
          </a:xfrm>
          <a:prstGeom prst="rect">
            <a:avLst/>
          </a:prstGeom>
        </p:spPr>
      </p:pic>
      <p:sp>
        <p:nvSpPr>
          <p:cNvPr id="143" name="CuadroTexto 142"/>
          <p:cNvSpPr txBox="1"/>
          <p:nvPr/>
        </p:nvSpPr>
        <p:spPr>
          <a:xfrm>
            <a:off x="3307663" y="2844137"/>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46" name="Imagen 145"/>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7636281" y="2712044"/>
            <a:ext cx="727509" cy="685331"/>
          </a:xfrm>
          <a:prstGeom prst="rect">
            <a:avLst/>
          </a:prstGeom>
        </p:spPr>
      </p:pic>
      <p:sp>
        <p:nvSpPr>
          <p:cNvPr id="147" name="CuadroTexto 146"/>
          <p:cNvSpPr txBox="1"/>
          <p:nvPr/>
        </p:nvSpPr>
        <p:spPr>
          <a:xfrm>
            <a:off x="8174001" y="2814762"/>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50" name="Imagen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02587" y="2750064"/>
            <a:ext cx="550053" cy="641729"/>
          </a:xfrm>
          <a:prstGeom prst="rect">
            <a:avLst/>
          </a:prstGeom>
        </p:spPr>
      </p:pic>
      <p:sp>
        <p:nvSpPr>
          <p:cNvPr id="151" name="Rectangle: Rounded Corners 53">
            <a:extLst>
              <a:ext uri="{FF2B5EF4-FFF2-40B4-BE49-F238E27FC236}">
                <a16:creationId xmlns:a16="http://schemas.microsoft.com/office/drawing/2014/main" id="{78D2D63C-A283-47CA-B652-D8A767ACEC5C}"/>
              </a:ext>
            </a:extLst>
          </p:cNvPr>
          <p:cNvSpPr/>
          <p:nvPr/>
        </p:nvSpPr>
        <p:spPr>
          <a:xfrm>
            <a:off x="3250875" y="4079850"/>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BI</a:t>
            </a:r>
          </a:p>
        </p:txBody>
      </p:sp>
      <p:sp>
        <p:nvSpPr>
          <p:cNvPr id="153" name="Rectangle: Rounded Corners 53">
            <a:extLst>
              <a:ext uri="{FF2B5EF4-FFF2-40B4-BE49-F238E27FC236}">
                <a16:creationId xmlns:a16="http://schemas.microsoft.com/office/drawing/2014/main" id="{78D2D63C-A283-47CA-B652-D8A767ACEC5C}"/>
              </a:ext>
            </a:extLst>
          </p:cNvPr>
          <p:cNvSpPr/>
          <p:nvPr/>
        </p:nvSpPr>
        <p:spPr>
          <a:xfrm>
            <a:off x="6241730"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Publicación – Front </a:t>
            </a:r>
            <a:r>
              <a:rPr lang="es-CO" sz="1100" b="1" dirty="0" err="1"/>
              <a:t>end</a:t>
            </a:r>
            <a:endParaRPr lang="es-CO" sz="1100" b="1" dirty="0"/>
          </a:p>
        </p:txBody>
      </p:sp>
      <p:sp>
        <p:nvSpPr>
          <p:cNvPr id="154" name="Rectangle: Rounded Corners 53">
            <a:extLst>
              <a:ext uri="{FF2B5EF4-FFF2-40B4-BE49-F238E27FC236}">
                <a16:creationId xmlns:a16="http://schemas.microsoft.com/office/drawing/2014/main" id="{78D2D63C-A283-47CA-B652-D8A767ACEC5C}"/>
              </a:ext>
            </a:extLst>
          </p:cNvPr>
          <p:cNvSpPr/>
          <p:nvPr/>
        </p:nvSpPr>
        <p:spPr>
          <a:xfrm>
            <a:off x="7598146"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Controladores de dominio</a:t>
            </a:r>
          </a:p>
        </p:txBody>
      </p:sp>
      <p:sp>
        <p:nvSpPr>
          <p:cNvPr id="155" name="Rectangle: Rounded Corners 53">
            <a:extLst>
              <a:ext uri="{FF2B5EF4-FFF2-40B4-BE49-F238E27FC236}">
                <a16:creationId xmlns:a16="http://schemas.microsoft.com/office/drawing/2014/main" id="{78D2D63C-A283-47CA-B652-D8A767ACEC5C}"/>
              </a:ext>
            </a:extLst>
          </p:cNvPr>
          <p:cNvSpPr/>
          <p:nvPr/>
        </p:nvSpPr>
        <p:spPr>
          <a:xfrm>
            <a:off x="1926077" y="4154905"/>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Solicitudes PQRD</a:t>
            </a:r>
          </a:p>
        </p:txBody>
      </p:sp>
      <p:sp>
        <p:nvSpPr>
          <p:cNvPr id="156" name="Rectangle: Rounded Corners 53">
            <a:extLst>
              <a:ext uri="{FF2B5EF4-FFF2-40B4-BE49-F238E27FC236}">
                <a16:creationId xmlns:a16="http://schemas.microsoft.com/office/drawing/2014/main" id="{78D2D63C-A283-47CA-B652-D8A767ACEC5C}"/>
              </a:ext>
            </a:extLst>
          </p:cNvPr>
          <p:cNvSpPr/>
          <p:nvPr/>
        </p:nvSpPr>
        <p:spPr>
          <a:xfrm>
            <a:off x="8950587"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Reportes de vigilados</a:t>
            </a:r>
          </a:p>
        </p:txBody>
      </p:sp>
      <p:pic>
        <p:nvPicPr>
          <p:cNvPr id="43" name="Picture 2" descr="Imagen relacionada">
            <a:extLst>
              <a:ext uri="{FF2B5EF4-FFF2-40B4-BE49-F238E27FC236}">
                <a16:creationId xmlns:a16="http://schemas.microsoft.com/office/drawing/2014/main" id="{8B8A28C0-E700-46D4-AB6C-11AE8E624B4D}"/>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88851" y="2589222"/>
            <a:ext cx="865755" cy="8657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n relacionada">
            <a:extLst>
              <a:ext uri="{FF2B5EF4-FFF2-40B4-BE49-F238E27FC236}">
                <a16:creationId xmlns:a16="http://schemas.microsoft.com/office/drawing/2014/main" id="{62CC95B0-9EA7-4E28-B0A0-5D8E40F356DA}"/>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9656" y="2575261"/>
            <a:ext cx="865755" cy="86575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53">
            <a:extLst>
              <a:ext uri="{FF2B5EF4-FFF2-40B4-BE49-F238E27FC236}">
                <a16:creationId xmlns:a16="http://schemas.microsoft.com/office/drawing/2014/main" id="{1CE2ED4F-AB9A-4A92-BD0F-21981E1B0ED3}"/>
              </a:ext>
            </a:extLst>
          </p:cNvPr>
          <p:cNvSpPr/>
          <p:nvPr/>
        </p:nvSpPr>
        <p:spPr>
          <a:xfrm>
            <a:off x="3898951" y="4038451"/>
            <a:ext cx="919193" cy="3840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Skype for </a:t>
            </a:r>
            <a:r>
              <a:rPr lang="es-CO" sz="1100" b="1" dirty="0" err="1"/>
              <a:t>business</a:t>
            </a:r>
            <a:endParaRPr lang="es-CO" sz="1100" b="1" dirty="0"/>
          </a:p>
        </p:txBody>
      </p:sp>
      <p:sp>
        <p:nvSpPr>
          <p:cNvPr id="46" name="Rectangle: Rounded Corners 53">
            <a:extLst>
              <a:ext uri="{FF2B5EF4-FFF2-40B4-BE49-F238E27FC236}">
                <a16:creationId xmlns:a16="http://schemas.microsoft.com/office/drawing/2014/main" id="{95054813-2FE3-4AB8-BF53-D8FD73177E61}"/>
              </a:ext>
            </a:extLst>
          </p:cNvPr>
          <p:cNvSpPr/>
          <p:nvPr/>
        </p:nvSpPr>
        <p:spPr>
          <a:xfrm>
            <a:off x="3251289" y="4491689"/>
            <a:ext cx="603853" cy="35828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Office 365</a:t>
            </a:r>
          </a:p>
        </p:txBody>
      </p:sp>
      <p:sp>
        <p:nvSpPr>
          <p:cNvPr id="47" name="Rectangle: Rounded Corners 53">
            <a:extLst>
              <a:ext uri="{FF2B5EF4-FFF2-40B4-BE49-F238E27FC236}">
                <a16:creationId xmlns:a16="http://schemas.microsoft.com/office/drawing/2014/main" id="{27C2B382-D65A-485B-83A7-03BA0C3626E3}"/>
              </a:ext>
            </a:extLst>
          </p:cNvPr>
          <p:cNvSpPr/>
          <p:nvPr/>
        </p:nvSpPr>
        <p:spPr>
          <a:xfrm>
            <a:off x="4059849" y="4496394"/>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Apps</a:t>
            </a:r>
          </a:p>
        </p:txBody>
      </p:sp>
      <p:sp>
        <p:nvSpPr>
          <p:cNvPr id="48" name="Rectangle: Rounded Corners 53">
            <a:extLst>
              <a:ext uri="{FF2B5EF4-FFF2-40B4-BE49-F238E27FC236}">
                <a16:creationId xmlns:a16="http://schemas.microsoft.com/office/drawing/2014/main" id="{30187A9F-D0B4-4900-A315-BC0C9738E77D}"/>
              </a:ext>
            </a:extLst>
          </p:cNvPr>
          <p:cNvSpPr/>
          <p:nvPr/>
        </p:nvSpPr>
        <p:spPr>
          <a:xfrm>
            <a:off x="4930665" y="4190069"/>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Página Web</a:t>
            </a:r>
          </a:p>
        </p:txBody>
      </p:sp>
      <p:sp>
        <p:nvSpPr>
          <p:cNvPr id="50" name="Rectangle: Rounded Corners 53">
            <a:extLst>
              <a:ext uri="{FF2B5EF4-FFF2-40B4-BE49-F238E27FC236}">
                <a16:creationId xmlns:a16="http://schemas.microsoft.com/office/drawing/2014/main" id="{B1AC2556-38AE-46BE-AE83-AACBCC608B4F}"/>
              </a:ext>
            </a:extLst>
          </p:cNvPr>
          <p:cNvSpPr/>
          <p:nvPr/>
        </p:nvSpPr>
        <p:spPr>
          <a:xfrm>
            <a:off x="2877947"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Atención PQRD</a:t>
            </a:r>
          </a:p>
        </p:txBody>
      </p:sp>
      <p:sp>
        <p:nvSpPr>
          <p:cNvPr id="51" name="Rectangle: Rounded Corners 53">
            <a:extLst>
              <a:ext uri="{FF2B5EF4-FFF2-40B4-BE49-F238E27FC236}">
                <a16:creationId xmlns:a16="http://schemas.microsoft.com/office/drawing/2014/main" id="{F9008542-21B7-499C-B0AE-D51F8FC7BC0C}"/>
              </a:ext>
            </a:extLst>
          </p:cNvPr>
          <p:cNvSpPr/>
          <p:nvPr/>
        </p:nvSpPr>
        <p:spPr>
          <a:xfrm>
            <a:off x="4192558"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Ruta del consumidor</a:t>
            </a:r>
          </a:p>
        </p:txBody>
      </p:sp>
      <p:sp>
        <p:nvSpPr>
          <p:cNvPr id="52" name="Rectangle: Rounded Corners 53">
            <a:extLst>
              <a:ext uri="{FF2B5EF4-FFF2-40B4-BE49-F238E27FC236}">
                <a16:creationId xmlns:a16="http://schemas.microsoft.com/office/drawing/2014/main" id="{E86122FB-0E4E-48DC-AC71-DCEE7EDD91B3}"/>
              </a:ext>
            </a:extLst>
          </p:cNvPr>
          <p:cNvSpPr/>
          <p:nvPr/>
        </p:nvSpPr>
        <p:spPr>
          <a:xfrm>
            <a:off x="5507170" y="5570841"/>
            <a:ext cx="87149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Chat</a:t>
            </a:r>
          </a:p>
        </p:txBody>
      </p:sp>
      <p:sp>
        <p:nvSpPr>
          <p:cNvPr id="53" name="Rectangle: Rounded Corners 53">
            <a:extLst>
              <a:ext uri="{FF2B5EF4-FFF2-40B4-BE49-F238E27FC236}">
                <a16:creationId xmlns:a16="http://schemas.microsoft.com/office/drawing/2014/main" id="{328D2CC4-1501-4241-A7C9-2B894E93500F}"/>
              </a:ext>
            </a:extLst>
          </p:cNvPr>
          <p:cNvSpPr/>
          <p:nvPr/>
        </p:nvSpPr>
        <p:spPr>
          <a:xfrm>
            <a:off x="6513179" y="5570841"/>
            <a:ext cx="128801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Llamadas en línea - Videollamadas</a:t>
            </a:r>
          </a:p>
        </p:txBody>
      </p:sp>
      <p:sp>
        <p:nvSpPr>
          <p:cNvPr id="54" name="Rectangle: Rounded Corners 53">
            <a:extLst>
              <a:ext uri="{FF2B5EF4-FFF2-40B4-BE49-F238E27FC236}">
                <a16:creationId xmlns:a16="http://schemas.microsoft.com/office/drawing/2014/main" id="{521A5311-07B8-4F5B-BE70-6DD32631EBBE}"/>
              </a:ext>
            </a:extLst>
          </p:cNvPr>
          <p:cNvSpPr/>
          <p:nvPr/>
        </p:nvSpPr>
        <p:spPr>
          <a:xfrm>
            <a:off x="7931316" y="5574803"/>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Correo Electrónico</a:t>
            </a:r>
          </a:p>
        </p:txBody>
      </p:sp>
      <p:cxnSp>
        <p:nvCxnSpPr>
          <p:cNvPr id="55" name="Straight Arrow Connector 50">
            <a:extLst>
              <a:ext uri="{FF2B5EF4-FFF2-40B4-BE49-F238E27FC236}">
                <a16:creationId xmlns:a16="http://schemas.microsoft.com/office/drawing/2014/main" id="{0B995A4C-1230-49CB-99A8-74204B73FAAD}"/>
              </a:ext>
            </a:extLst>
          </p:cNvPr>
          <p:cNvCxnSpPr>
            <a:cxnSpLocks/>
          </p:cNvCxnSpPr>
          <p:nvPr/>
        </p:nvCxnSpPr>
        <p:spPr>
          <a:xfrm>
            <a:off x="4029656" y="50228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6" name="Straight Arrow Connector 50">
            <a:extLst>
              <a:ext uri="{FF2B5EF4-FFF2-40B4-BE49-F238E27FC236}">
                <a16:creationId xmlns:a16="http://schemas.microsoft.com/office/drawing/2014/main" id="{78651D6A-B8EB-482A-BD67-B5671D942090}"/>
              </a:ext>
            </a:extLst>
          </p:cNvPr>
          <p:cNvCxnSpPr>
            <a:cxnSpLocks/>
          </p:cNvCxnSpPr>
          <p:nvPr/>
        </p:nvCxnSpPr>
        <p:spPr>
          <a:xfrm>
            <a:off x="7890308" y="50101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8" name="Straight Arrow Connector 50">
            <a:extLst>
              <a:ext uri="{FF2B5EF4-FFF2-40B4-BE49-F238E27FC236}">
                <a16:creationId xmlns:a16="http://schemas.microsoft.com/office/drawing/2014/main" id="{32A9BCB0-DA9F-4188-9E45-5E854B5D68A2}"/>
              </a:ext>
            </a:extLst>
          </p:cNvPr>
          <p:cNvCxnSpPr>
            <a:cxnSpLocks/>
          </p:cNvCxnSpPr>
          <p:nvPr/>
        </p:nvCxnSpPr>
        <p:spPr>
          <a:xfrm>
            <a:off x="3959037" y="219726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9" name="Straight Arrow Connector 50">
            <a:extLst>
              <a:ext uri="{FF2B5EF4-FFF2-40B4-BE49-F238E27FC236}">
                <a16:creationId xmlns:a16="http://schemas.microsoft.com/office/drawing/2014/main" id="{DE59B76B-9260-4620-9AAA-78C3C7901BC7}"/>
              </a:ext>
            </a:extLst>
          </p:cNvPr>
          <p:cNvCxnSpPr>
            <a:cxnSpLocks/>
          </p:cNvCxnSpPr>
          <p:nvPr/>
        </p:nvCxnSpPr>
        <p:spPr>
          <a:xfrm>
            <a:off x="7890308" y="2162611"/>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89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circle(in)">
                                      <p:cBhvr>
                                        <p:cTn id="7" dur="1500"/>
                                        <p:tgtEl>
                                          <p:spTgt spid="9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circle(in)">
                                      <p:cBhvr>
                                        <p:cTn id="10" dur="1500"/>
                                        <p:tgtEl>
                                          <p:spTgt spid="10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circle(in)">
                                      <p:cBhvr>
                                        <p:cTn id="13" dur="1500"/>
                                        <p:tgtEl>
                                          <p:spTgt spid="112"/>
                                        </p:tgtEl>
                                      </p:cBhvr>
                                    </p:animEffect>
                                  </p:childTnLst>
                                </p:cTn>
                              </p:par>
                              <p:par>
                                <p:cTn id="14" presetID="6" presetClass="entr" presetSubtype="16"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circle(in)">
                                      <p:cBhvr>
                                        <p:cTn id="16" dur="1500"/>
                                        <p:tgtEl>
                                          <p:spTgt spid="120"/>
                                        </p:tgtEl>
                                      </p:cBhvr>
                                    </p:animEffect>
                                  </p:childTnLst>
                                </p:cTn>
                              </p:par>
                              <p:par>
                                <p:cTn id="17" presetID="6" presetClass="entr" presetSubtype="16"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circle(in)">
                                      <p:cBhvr>
                                        <p:cTn id="19" dur="1500"/>
                                        <p:tgtEl>
                                          <p:spTgt spid="12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circle(in)">
                                      <p:cBhvr>
                                        <p:cTn id="22" dur="1500"/>
                                        <p:tgtEl>
                                          <p:spTgt spid="12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circle(in)">
                                      <p:cBhvr>
                                        <p:cTn id="25" dur="1500"/>
                                        <p:tgtEl>
                                          <p:spTgt spid="12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1500"/>
                                        <p:tgtEl>
                                          <p:spTgt spid="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circle(in)">
                                      <p:cBhvr>
                                        <p:cTn id="31" dur="1500"/>
                                        <p:tgtEl>
                                          <p:spTgt spid="138"/>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circle(in)">
                                      <p:cBhvr>
                                        <p:cTn id="34" dur="1500"/>
                                        <p:tgtEl>
                                          <p:spTgt spid="139"/>
                                        </p:tgtEl>
                                      </p:cBhvr>
                                    </p:animEffect>
                                  </p:childTnLst>
                                </p:cTn>
                              </p:par>
                              <p:par>
                                <p:cTn id="35" presetID="6" presetClass="entr" presetSubtype="16"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circle(in)">
                                      <p:cBhvr>
                                        <p:cTn id="37" dur="1500"/>
                                        <p:tgtEl>
                                          <p:spTgt spid="140"/>
                                        </p:tgtEl>
                                      </p:cBhvr>
                                    </p:animEffect>
                                  </p:childTnLst>
                                </p:cTn>
                              </p:par>
                              <p:par>
                                <p:cTn id="38" presetID="6" presetClass="entr" presetSubtype="16"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circle(in)">
                                      <p:cBhvr>
                                        <p:cTn id="40" dur="1500"/>
                                        <p:tgtEl>
                                          <p:spTgt spid="141"/>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circle(in)">
                                      <p:cBhvr>
                                        <p:cTn id="43" dur="1500"/>
                                        <p:tgtEl>
                                          <p:spTgt spid="143"/>
                                        </p:tgtEl>
                                      </p:cBhvr>
                                    </p:animEffect>
                                  </p:childTnLst>
                                </p:cTn>
                              </p:par>
                              <p:par>
                                <p:cTn id="44" presetID="6" presetClass="entr" presetSubtype="16" fill="hold" nodeType="with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circle(in)">
                                      <p:cBhvr>
                                        <p:cTn id="46" dur="1500"/>
                                        <p:tgtEl>
                                          <p:spTgt spid="14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circle(in)">
                                      <p:cBhvr>
                                        <p:cTn id="49" dur="1500"/>
                                        <p:tgtEl>
                                          <p:spTgt spid="147"/>
                                        </p:tgtEl>
                                      </p:cBhvr>
                                    </p:animEffect>
                                  </p:childTnLst>
                                </p:cTn>
                              </p:par>
                              <p:par>
                                <p:cTn id="50" presetID="6" presetClass="entr" presetSubtype="16" fill="hold"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circle(in)">
                                      <p:cBhvr>
                                        <p:cTn id="52" dur="1500"/>
                                        <p:tgtEl>
                                          <p:spTgt spid="150"/>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circle(in)">
                                      <p:cBhvr>
                                        <p:cTn id="55" dur="1500"/>
                                        <p:tgtEl>
                                          <p:spTgt spid="151"/>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circle(in)">
                                      <p:cBhvr>
                                        <p:cTn id="58" dur="1500"/>
                                        <p:tgtEl>
                                          <p:spTgt spid="15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circle(in)">
                                      <p:cBhvr>
                                        <p:cTn id="61" dur="1500"/>
                                        <p:tgtEl>
                                          <p:spTgt spid="15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circle(in)">
                                      <p:cBhvr>
                                        <p:cTn id="64" dur="1500"/>
                                        <p:tgtEl>
                                          <p:spTgt spid="15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circle(in)">
                                      <p:cBhvr>
                                        <p:cTn id="67" dur="1500"/>
                                        <p:tgtEl>
                                          <p:spTgt spid="156"/>
                                        </p:tgtEl>
                                      </p:cBhvr>
                                    </p:animEffect>
                                  </p:childTnLst>
                                </p:cTn>
                              </p:par>
                              <p:par>
                                <p:cTn id="68" presetID="6" presetClass="entr" presetSubtype="16"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ircle(in)">
                                      <p:cBhvr>
                                        <p:cTn id="70" dur="1500"/>
                                        <p:tgtEl>
                                          <p:spTgt spid="43"/>
                                        </p:tgtEl>
                                      </p:cBhvr>
                                    </p:animEffect>
                                  </p:childTnLst>
                                </p:cTn>
                              </p:par>
                              <p:par>
                                <p:cTn id="71" presetID="6" presetClass="entr" presetSubtype="16"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circle(in)">
                                      <p:cBhvr>
                                        <p:cTn id="73" dur="1500"/>
                                        <p:tgtEl>
                                          <p:spTgt spid="44"/>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circle(in)">
                                      <p:cBhvr>
                                        <p:cTn id="76" dur="1500"/>
                                        <p:tgtEl>
                                          <p:spTgt spid="45"/>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circle(in)">
                                      <p:cBhvr>
                                        <p:cTn id="79" dur="1500"/>
                                        <p:tgtEl>
                                          <p:spTgt spid="46"/>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circle(in)">
                                      <p:cBhvr>
                                        <p:cTn id="82" dur="1500"/>
                                        <p:tgtEl>
                                          <p:spTgt spid="47"/>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circle(in)">
                                      <p:cBhvr>
                                        <p:cTn id="85" dur="1500"/>
                                        <p:tgtEl>
                                          <p:spTgt spid="4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ircle(in)">
                                      <p:cBhvr>
                                        <p:cTn id="88" dur="1500"/>
                                        <p:tgtEl>
                                          <p:spTgt spid="5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circle(in)">
                                      <p:cBhvr>
                                        <p:cTn id="91" dur="1500"/>
                                        <p:tgtEl>
                                          <p:spTgt spid="5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circle(in)">
                                      <p:cBhvr>
                                        <p:cTn id="94" dur="1500"/>
                                        <p:tgtEl>
                                          <p:spTgt spid="5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circle(in)">
                                      <p:cBhvr>
                                        <p:cTn id="97" dur="1500"/>
                                        <p:tgtEl>
                                          <p:spTgt spid="5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circle(in)">
                                      <p:cBhvr>
                                        <p:cTn id="100" dur="1500"/>
                                        <p:tgtEl>
                                          <p:spTgt spid="54"/>
                                        </p:tgtEl>
                                      </p:cBhvr>
                                    </p:animEffect>
                                  </p:childTnLst>
                                </p:cTn>
                              </p:par>
                              <p:par>
                                <p:cTn id="101" presetID="6" presetClass="entr" presetSubtype="16"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circle(in)">
                                      <p:cBhvr>
                                        <p:cTn id="103" dur="1500"/>
                                        <p:tgtEl>
                                          <p:spTgt spid="55"/>
                                        </p:tgtEl>
                                      </p:cBhvr>
                                    </p:animEffect>
                                  </p:childTnLst>
                                </p:cTn>
                              </p:par>
                              <p:par>
                                <p:cTn id="104" presetID="6" presetClass="entr" presetSubtype="16"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circle(in)">
                                      <p:cBhvr>
                                        <p:cTn id="106" dur="1500"/>
                                        <p:tgtEl>
                                          <p:spTgt spid="56"/>
                                        </p:tgtEl>
                                      </p:cBhvr>
                                    </p:animEffect>
                                  </p:childTnLst>
                                </p:cTn>
                              </p:par>
                              <p:par>
                                <p:cTn id="107" presetID="6"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circle(in)">
                                      <p:cBhvr>
                                        <p:cTn id="109" dur="1500"/>
                                        <p:tgtEl>
                                          <p:spTgt spid="58"/>
                                        </p:tgtEl>
                                      </p:cBhvr>
                                    </p:animEffect>
                                  </p:childTnLst>
                                </p:cTn>
                              </p:par>
                              <p:par>
                                <p:cTn id="110" presetID="6" presetClass="entr" presetSubtype="16"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circle(in)">
                                      <p:cBhvr>
                                        <p:cTn id="112" dur="1500"/>
                                        <p:tgtEl>
                                          <p:spTgt spid="59"/>
                                        </p:tgtEl>
                                      </p:cBhvr>
                                    </p:animEffect>
                                  </p:childTnLst>
                                </p:cTn>
                              </p:par>
                              <p:par>
                                <p:cTn id="113" presetID="6" presetClass="entr" presetSubtype="16" fill="hold" grpId="0" nodeType="with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circle(in)">
                                      <p:cBhvr>
                                        <p:cTn id="115" dur="1500"/>
                                        <p:tgtEl>
                                          <p:spTgt spid="103"/>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circle(in)">
                                      <p:cBhvr>
                                        <p:cTn id="118" dur="1500"/>
                                        <p:tgtEl>
                                          <p:spTgt spid="101"/>
                                        </p:tgtEl>
                                      </p:cBhvr>
                                    </p:animEffect>
                                  </p:childTnLst>
                                </p:cTn>
                              </p:par>
                              <p:par>
                                <p:cTn id="119" presetID="6" presetClass="entr" presetSubtype="16" fill="hold" grpId="0"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circle(in)">
                                      <p:cBhvr>
                                        <p:cTn id="121" dur="1500"/>
                                        <p:tgtEl>
                                          <p:spTgt spid="102"/>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104"/>
                                        </p:tgtEl>
                                        <p:attrNameLst>
                                          <p:attrName>style.visibility</p:attrName>
                                        </p:attrNameLst>
                                      </p:cBhvr>
                                      <p:to>
                                        <p:strVal val="visible"/>
                                      </p:to>
                                    </p:set>
                                    <p:animEffect transition="in" filter="circle(in)">
                                      <p:cBhvr>
                                        <p:cTn id="124" dur="1500"/>
                                        <p:tgtEl>
                                          <p:spTgt spid="104"/>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100"/>
                                        </p:tgtEl>
                                        <p:attrNameLst>
                                          <p:attrName>style.visibility</p:attrName>
                                        </p:attrNameLst>
                                      </p:cBhvr>
                                      <p:to>
                                        <p:strVal val="visible"/>
                                      </p:to>
                                    </p:set>
                                    <p:animEffect transition="in" filter="circle(in)">
                                      <p:cBhvr>
                                        <p:cTn id="127" dur="1500"/>
                                        <p:tgtEl>
                                          <p:spTgt spid="100"/>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99"/>
                                        </p:tgtEl>
                                        <p:attrNameLst>
                                          <p:attrName>style.visibility</p:attrName>
                                        </p:attrNameLst>
                                      </p:cBhvr>
                                      <p:to>
                                        <p:strVal val="visible"/>
                                      </p:to>
                                    </p:set>
                                    <p:animEffect transition="in" filter="circle(in)">
                                      <p:cBhvr>
                                        <p:cTn id="130" dur="1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04" grpId="0" animBg="1"/>
      <p:bldP spid="106" grpId="0" animBg="1"/>
      <p:bldP spid="112" grpId="0"/>
      <p:bldP spid="122" grpId="0" animBg="1"/>
      <p:bldP spid="123" grpId="0"/>
      <p:bldP spid="3" grpId="0" animBg="1"/>
      <p:bldP spid="138" grpId="0" animBg="1"/>
      <p:bldP spid="139" grpId="0" animBg="1"/>
      <p:bldP spid="143" grpId="0"/>
      <p:bldP spid="147" grpId="0"/>
      <p:bldP spid="151" grpId="0" animBg="1"/>
      <p:bldP spid="153" grpId="0" animBg="1"/>
      <p:bldP spid="154" grpId="0" animBg="1"/>
      <p:bldP spid="155" grpId="0" animBg="1"/>
      <p:bldP spid="156"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9</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PROBLEMÁTICA SELECCIONADA</a:t>
            </a:r>
            <a:endParaRPr lang="es-ES" sz="4400" spc="0" dirty="0">
              <a:ln/>
              <a:solidFill>
                <a:srgbClr val="00B050"/>
              </a:solidFill>
              <a:latin typeface="+mn-lt"/>
              <a:cs typeface="Angsana New" panose="02020603050405020304" pitchFamily="18" charset="-34"/>
            </a:endParaRPr>
          </a:p>
        </p:txBody>
      </p:sp>
      <p:pic>
        <p:nvPicPr>
          <p:cNvPr id="8" name="Picture 3" descr="Resultado de imagen para problema png">
            <a:extLst>
              <a:ext uri="{FF2B5EF4-FFF2-40B4-BE49-F238E27FC236}">
                <a16:creationId xmlns:a16="http://schemas.microsoft.com/office/drawing/2014/main" id="{5626AA85-4557-47CF-BA88-3EFABF79AF1F}"/>
              </a:ext>
            </a:extLst>
          </p:cNvPr>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76185" y="2768161"/>
            <a:ext cx="2639629" cy="33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99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Personalizado 6">
      <a:dk1>
        <a:sysClr val="windowText" lastClr="000000"/>
      </a:dk1>
      <a:lt1>
        <a:sysClr val="window" lastClr="FFFFFF"/>
      </a:lt1>
      <a:dk2>
        <a:srgbClr val="A8DA96"/>
      </a:dk2>
      <a:lt2>
        <a:srgbClr val="E3DED1"/>
      </a:lt2>
      <a:accent1>
        <a:srgbClr val="C2E5B5"/>
      </a:accent1>
      <a:accent2>
        <a:srgbClr val="BDDD83"/>
      </a:accent2>
      <a:accent3>
        <a:srgbClr val="C0CF3A"/>
      </a:accent3>
      <a:accent4>
        <a:srgbClr val="029676"/>
      </a:accent4>
      <a:accent5>
        <a:srgbClr val="A8DA96"/>
      </a:accent5>
      <a:accent6>
        <a:srgbClr val="4E9634"/>
      </a:accent6>
      <a:hlink>
        <a:srgbClr val="C2E5B5"/>
      </a:hlink>
      <a:folHlink>
        <a:srgbClr val="BA6906"/>
      </a:folHlink>
    </a:clrScheme>
    <a:fontScheme name="Custom 181">
      <a:majorFont>
        <a:latin typeface="Corbel"/>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78263_TF66835393" id="{E0DB5EC9-88BE-4326-8CDA-183FE8A56833}" vid="{BD83488B-7349-4AD6-9D0F-E5C648D25B9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97A58-017B-407D-9B26-277921821FEF}">
  <ds:schemaRefs>
    <ds:schemaRef ds:uri="http://schemas.microsoft.com/sharepoint/v3/contenttype/forms"/>
  </ds:schemaRefs>
</ds:datastoreItem>
</file>

<file path=customXml/itemProps2.xml><?xml version="1.0" encoding="utf-8"?>
<ds:datastoreItem xmlns:ds="http://schemas.openxmlformats.org/officeDocument/2006/customXml" ds:itemID="{ACFCFEE3-59F5-490C-AC74-047FF9F6A8FC}">
  <ds:schemaRefs>
    <ds:schemaRef ds:uri="http://schemas.microsoft.com/office/2006/documentManagement/types"/>
    <ds:schemaRef ds:uri="http://purl.org/dc/terms/"/>
    <ds:schemaRef ds:uri="http://www.w3.org/XML/1998/namespace"/>
    <ds:schemaRef ds:uri="http://schemas.microsoft.com/office/infopath/2007/PartnerControls"/>
    <ds:schemaRef ds:uri="http://schemas.microsoft.com/office/2006/metadata/properties"/>
    <ds:schemaRef ds:uri="71af3243-3dd4-4a8d-8c0d-dd76da1f02a5"/>
    <ds:schemaRef ds:uri="http://purl.org/dc/dcmitype/"/>
    <ds:schemaRef ds:uri="http://schemas.openxmlformats.org/package/2006/metadata/core-properties"/>
    <ds:schemaRef ds:uri="16c05727-aa75-4e4a-9b5f-8a80a1165891"/>
    <ds:schemaRef ds:uri="http://purl.org/dc/elements/1.1/"/>
  </ds:schemaRefs>
</ds:datastoreItem>
</file>

<file path=customXml/itemProps3.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Widescreen</PresentationFormat>
  <Paragraphs>215</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Angsana New</vt:lpstr>
      <vt:lpstr>Arial</vt:lpstr>
      <vt:lpstr>Calibri</vt:lpstr>
      <vt:lpstr>Corbel</vt:lpstr>
      <vt:lpstr>Raavi</vt:lpstr>
      <vt:lpstr>Sagona Book</vt:lpstr>
      <vt:lpstr>Times New Roman</vt:lpstr>
      <vt:lpstr>Tema de Office</vt:lpstr>
      <vt:lpstr>PowerPoint Presentation</vt:lpstr>
      <vt:lpstr>PowerPoint Presentation</vt:lpstr>
      <vt:lpstr>PRINCIPIO​​​S INSTITUCIONALES</vt:lpstr>
      <vt:lpstr>OBJETIVOS</vt:lpstr>
      <vt:lpstr>BUSINESS MODEL CANVAS</vt:lpstr>
      <vt:lpstr>DIAGRAMA DE PROCESOS</vt:lpstr>
      <vt:lpstr>ORGANIGRAMA</vt:lpstr>
      <vt:lpstr>DIAGRAMA ÚNICO DE ARQUITECTURA EMPRESARIAL</vt:lpstr>
      <vt:lpstr>PROBLEMÁTICA SELECCIONADA</vt:lpstr>
      <vt:lpstr>ESTADO ACTUAL</vt:lpstr>
      <vt:lpstr>IMPACTO ACTUAL</vt:lpstr>
      <vt:lpstr>ARQUITECTURA DE LA SOLUCIÓN</vt:lpstr>
      <vt:lpstr>SOLUCIÓN</vt:lpstr>
      <vt:lpstr>SOLUCIÓN</vt:lpstr>
      <vt:lpstr>CAMBIOS DE GOBIERNO</vt:lpstr>
      <vt:lpstr>COSTOS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2019-10-24T01:22:09Z</dcterms:created>
  <dcterms:modified xsi:type="dcterms:W3CDTF">2019-12-10T14:15:51Z</dcterms:modified>
</cp:coreProperties>
</file>